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63" r:id="rId3"/>
    <p:sldId id="261" r:id="rId4"/>
    <p:sldId id="264" r:id="rId5"/>
    <p:sldId id="262" r:id="rId6"/>
    <p:sldId id="259" r:id="rId7"/>
    <p:sldId id="260" r:id="rId8"/>
    <p:sldId id="268" r:id="rId9"/>
    <p:sldId id="267" r:id="rId10"/>
    <p:sldId id="265" r:id="rId11"/>
    <p:sldId id="269" r:id="rId12"/>
    <p:sldId id="270" r:id="rId13"/>
    <p:sldId id="271" r:id="rId14"/>
    <p:sldId id="272" r:id="rId15"/>
    <p:sldId id="266" r:id="rId1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1" d="100"/>
          <a:sy n="91" d="100"/>
        </p:scale>
        <p:origin x="-534"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05001"/>
            <a:ext cx="100584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914400" y="4572000"/>
            <a:ext cx="861568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D1C60C-9E80-44B2-9DA2-63B1DADA7B11}" type="datetime1">
              <a:rPr lang="en-US" smtClean="0"/>
              <a:pPr/>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‹N›</a:t>
            </a:fld>
            <a:endParaRPr lang="en-US" dirty="0"/>
          </a:p>
        </p:txBody>
      </p:sp>
    </p:spTree>
    <p:extLst>
      <p:ext uri="{BB962C8B-B14F-4D97-AF65-F5344CB8AC3E}">
        <p14:creationId xmlns:p14="http://schemas.microsoft.com/office/powerpoint/2010/main" xmlns="" val="171472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CDC768-7E8C-46A5-AF9B-4E4566A4C8F3}" type="datetime1">
              <a:rPr lang="en-US" smtClean="0"/>
              <a:pPr/>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‹N›</a:t>
            </a:fld>
            <a:endParaRPr lang="en-US"/>
          </a:p>
        </p:txBody>
      </p:sp>
    </p:spTree>
    <p:extLst>
      <p:ext uri="{BB962C8B-B14F-4D97-AF65-F5344CB8AC3E}">
        <p14:creationId xmlns:p14="http://schemas.microsoft.com/office/powerpoint/2010/main" xmlns="" val="2651163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5" y="5486400"/>
            <a:ext cx="10212916"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963085" y="3852863"/>
            <a:ext cx="8180916"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DADFE4-0034-4B57-BF7D-E1E6BB0072DD}" type="datetime1">
              <a:rPr lang="en-US" smtClean="0"/>
              <a:pPr/>
              <a:t>6/21/2018</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‹N›</a:t>
            </a:fld>
            <a:endParaRPr lang="en-US"/>
          </a:p>
        </p:txBody>
      </p:sp>
    </p:spTree>
    <p:extLst>
      <p:ext uri="{BB962C8B-B14F-4D97-AF65-F5344CB8AC3E}">
        <p14:creationId xmlns:p14="http://schemas.microsoft.com/office/powerpoint/2010/main" xmlns="" val="2551329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928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793C41-1E4A-4522-A11F-A54FF5160CC3}" type="datetime1">
              <a:rPr lang="en-US" smtClean="0"/>
              <a:pPr/>
              <a:t>6/21/2018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‹N›</a:t>
            </a:fld>
            <a:endParaRPr lang="en-US"/>
          </a:p>
        </p:txBody>
      </p:sp>
    </p:spTree>
    <p:extLst>
      <p:ext uri="{BB962C8B-B14F-4D97-AF65-F5344CB8AC3E}">
        <p14:creationId xmlns:p14="http://schemas.microsoft.com/office/powerpoint/2010/main" xmlns="" val="3404030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928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928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F79390-FA69-42B1-A773-3095BF82D21C}" type="datetime1">
              <a:rPr lang="en-US" smtClean="0"/>
              <a:pPr/>
              <a:t>6/21/2018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‹N›</a:t>
            </a:fld>
            <a:endParaRPr lang="en-US"/>
          </a:p>
        </p:txBody>
      </p:sp>
    </p:spTree>
    <p:extLst>
      <p:ext uri="{BB962C8B-B14F-4D97-AF65-F5344CB8AC3E}">
        <p14:creationId xmlns:p14="http://schemas.microsoft.com/office/powerpoint/2010/main" xmlns="" val="1125666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55A958-FECA-4AE4-91B4-052BE589199B}" type="datetime1">
              <a:rPr lang="en-US" smtClean="0"/>
              <a:pPr/>
              <a:t>6/21/2018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‹N›</a:t>
            </a:fld>
            <a:endParaRPr lang="en-US"/>
          </a:p>
        </p:txBody>
      </p:sp>
    </p:spTree>
    <p:extLst>
      <p:ext uri="{BB962C8B-B14F-4D97-AF65-F5344CB8AC3E}">
        <p14:creationId xmlns:p14="http://schemas.microsoft.com/office/powerpoint/2010/main" xmlns="" val="304341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77027E-40EE-4933-AD64-15C8030F5664}" type="datetime1">
              <a:rPr lang="en-US" smtClean="0"/>
              <a:pPr/>
              <a:t>6/21/2018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‹N›</a:t>
            </a:fld>
            <a:endParaRPr lang="en-US"/>
          </a:p>
        </p:txBody>
      </p:sp>
    </p:spTree>
    <p:extLst>
      <p:ext uri="{BB962C8B-B14F-4D97-AF65-F5344CB8AC3E}">
        <p14:creationId xmlns:p14="http://schemas.microsoft.com/office/powerpoint/2010/main" xmlns="" val="2463288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6401" y="5495544"/>
            <a:ext cx="103632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406400" y="6096000"/>
            <a:ext cx="103632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D751F4-BC11-4D8A-B7F5-6E22D462436F}" type="datetime1">
              <a:rPr lang="en-US" smtClean="0"/>
              <a:pPr/>
              <a:t>6/21/2018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‹N›</a:t>
            </a:fld>
            <a:endParaRPr lang="en-US"/>
          </a:p>
        </p:txBody>
      </p:sp>
      <p:sp>
        <p:nvSpPr>
          <p:cNvPr id="9" name="Content Placeholder 8"/>
          <p:cNvSpPr>
            <a:spLocks noGrp="1"/>
          </p:cNvSpPr>
          <p:nvPr>
            <p:ph sz="quarter" idx="13"/>
          </p:nvPr>
        </p:nvSpPr>
        <p:spPr>
          <a:xfrm>
            <a:off x="406400" y="381000"/>
            <a:ext cx="103632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146102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2336" y="5495278"/>
            <a:ext cx="103632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112776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02336" y="6096000"/>
            <a:ext cx="103632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416DEE-FB69-403F-AF6E-8ABD4859165F}" type="datetime1">
              <a:rPr lang="en-US" smtClean="0"/>
              <a:pPr/>
              <a:t>6/21/2018</a:t>
            </a:fld>
            <a:endParaRPr lang="en-US" dirty="0"/>
          </a:p>
        </p:txBody>
      </p:sp>
      <p:sp>
        <p:nvSpPr>
          <p:cNvPr id="9" name="Slide Number Placeholder 8"/>
          <p:cNvSpPr>
            <a:spLocks noGrp="1"/>
          </p:cNvSpPr>
          <p:nvPr>
            <p:ph type="sldNum" sz="quarter" idx="11"/>
          </p:nvPr>
        </p:nvSpPr>
        <p:spPr/>
        <p:txBody>
          <a:bodyPr/>
          <a:lstStyle/>
          <a:p>
            <a:fld id="{6E2D2B3B-882E-40F3-A32F-6DD516915044}" type="slidenum">
              <a:rPr lang="en-US" smtClean="0"/>
              <a:pPr/>
              <a:t>‹N›</a:t>
            </a:fld>
            <a:endParaRPr lang="en-US" dirty="0"/>
          </a:p>
        </p:txBody>
      </p:sp>
      <p:sp>
        <p:nvSpPr>
          <p:cNvPr id="10" name="Footer Placeholder 9"/>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xmlns="" val="84360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B5698C-8B07-4DFE-ACF1-42F6106E3796}" type="datetime1">
              <a:rPr lang="en-US" smtClean="0"/>
              <a:pPr/>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‹N›</a:t>
            </a:fld>
            <a:endParaRPr lang="en-US"/>
          </a:p>
        </p:txBody>
      </p:sp>
    </p:spTree>
    <p:extLst>
      <p:ext uri="{BB962C8B-B14F-4D97-AF65-F5344CB8AC3E}">
        <p14:creationId xmlns:p14="http://schemas.microsoft.com/office/powerpoint/2010/main" xmlns="" val="1171143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3368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BD430C-4779-4520-9710-D6CADB69D3F7}" type="datetime1">
              <a:rPr lang="en-US" smtClean="0"/>
              <a:pPr/>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‹N›</a:t>
            </a:fld>
            <a:endParaRPr lang="en-US"/>
          </a:p>
        </p:txBody>
      </p:sp>
    </p:spTree>
    <p:extLst>
      <p:ext uri="{BB962C8B-B14F-4D97-AF65-F5344CB8AC3E}">
        <p14:creationId xmlns:p14="http://schemas.microsoft.com/office/powerpoint/2010/main" xmlns="" val="3074430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16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1016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11277600" y="0"/>
            <a:ext cx="914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11277600" y="5486400"/>
            <a:ext cx="9144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Slide Number Placeholder 5"/>
          <p:cNvSpPr>
            <a:spLocks noGrp="1"/>
          </p:cNvSpPr>
          <p:nvPr>
            <p:ph type="sldNum" sz="quarter" idx="4"/>
          </p:nvPr>
        </p:nvSpPr>
        <p:spPr>
          <a:xfrm>
            <a:off x="11375717" y="5648960"/>
            <a:ext cx="73152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E2D2B3B-882E-40F3-A32F-6DD516915044}" type="slidenum">
              <a:rPr lang="en-US" smtClean="0"/>
              <a:pPr/>
              <a:t>‹N›</a:t>
            </a:fld>
            <a:endParaRPr lang="en-US" dirty="0"/>
          </a:p>
        </p:txBody>
      </p:sp>
      <p:sp>
        <p:nvSpPr>
          <p:cNvPr id="5" name="Footer Placeholder 4"/>
          <p:cNvSpPr>
            <a:spLocks noGrp="1"/>
          </p:cNvSpPr>
          <p:nvPr>
            <p:ph type="ftr" sz="quarter" idx="3"/>
          </p:nvPr>
        </p:nvSpPr>
        <p:spPr>
          <a:xfrm rot="16200000">
            <a:off x="10510428" y="3987800"/>
            <a:ext cx="2367281" cy="48768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10474869" y="1584960"/>
            <a:ext cx="2438399" cy="487680"/>
          </a:xfrm>
          <a:prstGeom prst="rect">
            <a:avLst/>
          </a:prstGeom>
        </p:spPr>
        <p:txBody>
          <a:bodyPr vert="horz" lIns="91440" tIns="45720" rIns="91440" bIns="45720" rtlCol="0" anchor="ctr"/>
          <a:lstStyle>
            <a:lvl1pPr algn="l">
              <a:defRPr sz="1200">
                <a:solidFill>
                  <a:schemeClr val="bg2"/>
                </a:solidFill>
              </a:defRPr>
            </a:lvl1pPr>
          </a:lstStyle>
          <a:p>
            <a:fld id="{00744041-A025-4BF5-B91C-A24E39F8E94F}" type="datetime1">
              <a:rPr lang="en-US" smtClean="0"/>
              <a:pPr/>
              <a:t>6/21/2018</a:t>
            </a:fld>
            <a:endParaRPr lang="en-US" dirty="0"/>
          </a:p>
        </p:txBody>
      </p:sp>
    </p:spTree>
    <p:extLst>
      <p:ext uri="{BB962C8B-B14F-4D97-AF65-F5344CB8AC3E}">
        <p14:creationId xmlns:p14="http://schemas.microsoft.com/office/powerpoint/2010/main" xmlns="" val="1948270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ottotitolo 2"/>
          <p:cNvSpPr>
            <a:spLocks noGrp="1"/>
          </p:cNvSpPr>
          <p:nvPr>
            <p:ph type="ctrTitle"/>
          </p:nvPr>
        </p:nvSpPr>
        <p:spPr>
          <a:xfrm>
            <a:off x="2955235" y="1775792"/>
            <a:ext cx="8334703" cy="1167653"/>
          </a:xfrm>
        </p:spPr>
        <p:txBody>
          <a:bodyPr>
            <a:normAutofit/>
          </a:bodyPr>
          <a:lstStyle/>
          <a:p>
            <a:pPr algn="r"/>
            <a:r>
              <a:rPr lang="it-IT" sz="2800" b="1" dirty="0">
                <a:latin typeface="+mn-lt"/>
              </a:rPr>
              <a:t>LA MATEMATICA CHE C’È ANCHE QUANDO NON SI VEDE</a:t>
            </a:r>
            <a:r>
              <a:rPr lang="it-IT" sz="2400" b="1" dirty="0">
                <a:latin typeface="+mn-lt"/>
              </a:rPr>
              <a:t>. </a:t>
            </a:r>
          </a:p>
          <a:p>
            <a:pPr algn="r"/>
            <a:r>
              <a:rPr lang="it-IT" sz="2000" dirty="0">
                <a:latin typeface="+mn-lt"/>
              </a:rPr>
              <a:t>Lo sguardo di genere per il superamento della  cultura maschiocentrica.</a:t>
            </a:r>
          </a:p>
        </p:txBody>
      </p:sp>
      <p:pic>
        <p:nvPicPr>
          <p:cNvPr id="3" name="Immagine 2">
            <a:extLst>
              <a:ext uri="{FF2B5EF4-FFF2-40B4-BE49-F238E27FC236}">
                <a16:creationId xmlns:a16="http://schemas.microsoft.com/office/drawing/2014/main" xmlns="" id="{801C9795-D9AD-4629-8B97-4952FE4744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767646" y="5181366"/>
            <a:ext cx="4010585" cy="1676634"/>
          </a:xfrm>
          <a:prstGeom prst="rect">
            <a:avLst/>
          </a:prstGeom>
        </p:spPr>
      </p:pic>
      <p:sp>
        <p:nvSpPr>
          <p:cNvPr id="6" name="Segnaposto numero diapositiva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 name="Sottotitolo 2">
            <a:extLst>
              <a:ext uri="{FF2B5EF4-FFF2-40B4-BE49-F238E27FC236}">
                <a16:creationId xmlns:a16="http://schemas.microsoft.com/office/drawing/2014/main" xmlns="" id="{04ECA0EF-DAD3-48B2-8357-8E0CD46D842E}"/>
              </a:ext>
            </a:extLst>
          </p:cNvPr>
          <p:cNvSpPr txBox="1">
            <a:spLocks/>
          </p:cNvSpPr>
          <p:nvPr/>
        </p:nvSpPr>
        <p:spPr>
          <a:xfrm>
            <a:off x="1974575" y="2943445"/>
            <a:ext cx="9315363" cy="1167653"/>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lvl="0" algn="r"/>
            <a:r>
              <a:rPr lang="it-IT" sz="2400" b="1" i="1" dirty="0">
                <a:solidFill>
                  <a:srgbClr val="A5B592">
                    <a:lumMod val="50000"/>
                  </a:srgbClr>
                </a:solidFill>
                <a:latin typeface="Calibri"/>
              </a:rPr>
              <a:t>THE MATHEMATHICS THAT EXIST EVEN WHEN IT CAN’T BE SEEN</a:t>
            </a:r>
            <a:r>
              <a:rPr lang="it-IT" sz="2400" b="1" i="1" dirty="0">
                <a:solidFill>
                  <a:srgbClr val="444D26"/>
                </a:solidFill>
                <a:latin typeface="Calibri"/>
              </a:rPr>
              <a:t> </a:t>
            </a:r>
            <a:r>
              <a:rPr lang="it-IT" sz="2400" dirty="0">
                <a:solidFill>
                  <a:srgbClr val="444D26"/>
                </a:solidFill>
                <a:latin typeface="Calibri"/>
              </a:rPr>
              <a:t/>
            </a:r>
            <a:br>
              <a:rPr lang="it-IT" sz="2400" dirty="0">
                <a:solidFill>
                  <a:srgbClr val="444D26"/>
                </a:solidFill>
                <a:latin typeface="Calibri"/>
              </a:rPr>
            </a:br>
            <a:r>
              <a:rPr lang="it-IT" sz="2400" i="1" dirty="0">
                <a:solidFill>
                  <a:srgbClr val="444D26"/>
                </a:solidFill>
                <a:latin typeface="Calibri"/>
              </a:rPr>
              <a:t>The gender </a:t>
            </a:r>
            <a:r>
              <a:rPr lang="it-IT" sz="2400" i="1" dirty="0" err="1">
                <a:solidFill>
                  <a:srgbClr val="444D26"/>
                </a:solidFill>
                <a:latin typeface="Calibri"/>
              </a:rPr>
              <a:t>view</a:t>
            </a:r>
            <a:r>
              <a:rPr lang="it-IT" sz="2400" i="1" dirty="0">
                <a:solidFill>
                  <a:srgbClr val="444D26"/>
                </a:solidFill>
                <a:latin typeface="Calibri"/>
              </a:rPr>
              <a:t> for the </a:t>
            </a:r>
            <a:r>
              <a:rPr lang="it-IT" sz="2400" i="1" dirty="0" err="1">
                <a:solidFill>
                  <a:srgbClr val="444D26"/>
                </a:solidFill>
                <a:latin typeface="Calibri"/>
              </a:rPr>
              <a:t>overcoming</a:t>
            </a:r>
            <a:r>
              <a:rPr lang="it-IT" sz="2400" i="1" dirty="0">
                <a:solidFill>
                  <a:srgbClr val="444D26"/>
                </a:solidFill>
                <a:latin typeface="Calibri"/>
              </a:rPr>
              <a:t> of the male-</a:t>
            </a:r>
            <a:r>
              <a:rPr lang="it-IT" sz="2400" i="1" dirty="0" err="1">
                <a:solidFill>
                  <a:srgbClr val="444D26"/>
                </a:solidFill>
                <a:latin typeface="Calibri"/>
              </a:rPr>
              <a:t>centered</a:t>
            </a:r>
            <a:r>
              <a:rPr lang="it-IT" sz="2400" i="1" dirty="0">
                <a:solidFill>
                  <a:srgbClr val="444D26"/>
                </a:solidFill>
                <a:latin typeface="Calibri"/>
              </a:rPr>
              <a:t> culture.</a:t>
            </a:r>
            <a:r>
              <a:rPr lang="it-IT" sz="2400" dirty="0">
                <a:latin typeface="+mn-lt"/>
              </a:rPr>
              <a:t>.</a:t>
            </a:r>
          </a:p>
        </p:txBody>
      </p:sp>
    </p:spTree>
    <p:extLst>
      <p:ext uri="{BB962C8B-B14F-4D97-AF65-F5344CB8AC3E}">
        <p14:creationId xmlns:p14="http://schemas.microsoft.com/office/powerpoint/2010/main" xmlns="" val="1180926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801C9795-D9AD-4629-8B97-4952FE4744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09003" y="5645426"/>
            <a:ext cx="2900532" cy="1212574"/>
          </a:xfrm>
          <a:prstGeom prst="rect">
            <a:avLst/>
          </a:prstGeom>
        </p:spPr>
      </p:pic>
      <p:pic>
        <p:nvPicPr>
          <p:cNvPr id="6" name="Immagine 5">
            <a:extLst>
              <a:ext uri="{FF2B5EF4-FFF2-40B4-BE49-F238E27FC236}">
                <a16:creationId xmlns:a16="http://schemas.microsoft.com/office/drawing/2014/main" xmlns="" id="{7EDDC992-3FB5-493B-9FEC-F010B5724612}"/>
              </a:ext>
            </a:extLst>
          </p:cNvPr>
          <p:cNvPicPr>
            <a:picLocks noChangeAspect="1"/>
          </p:cNvPicPr>
          <p:nvPr/>
        </p:nvPicPr>
        <p:blipFill>
          <a:blip r:embed="rId3" cstate="print"/>
          <a:stretch>
            <a:fillRect/>
          </a:stretch>
        </p:blipFill>
        <p:spPr>
          <a:xfrm>
            <a:off x="462407" y="463825"/>
            <a:ext cx="2783548" cy="3896967"/>
          </a:xfrm>
          <a:prstGeom prst="rect">
            <a:avLst/>
          </a:prstGeom>
        </p:spPr>
      </p:pic>
      <p:pic>
        <p:nvPicPr>
          <p:cNvPr id="7" name="Immagine 6">
            <a:extLst>
              <a:ext uri="{FF2B5EF4-FFF2-40B4-BE49-F238E27FC236}">
                <a16:creationId xmlns:a16="http://schemas.microsoft.com/office/drawing/2014/main" xmlns="" id="{BE3769CD-D274-4C9F-A837-DAF19D30AA36}"/>
              </a:ext>
            </a:extLst>
          </p:cNvPr>
          <p:cNvPicPr>
            <a:picLocks noChangeAspect="1"/>
          </p:cNvPicPr>
          <p:nvPr/>
        </p:nvPicPr>
        <p:blipFill>
          <a:blip r:embed="rId4" cstate="print">
            <a:extLst>
              <a:ext uri="{BEBA8EAE-BF5A-486C-A8C5-ECC9F3942E4B}">
                <a14:imgProps xmlns:a14="http://schemas.microsoft.com/office/drawing/2010/main" xmlns="">
                  <a14:imgLayer r:embed="rId5">
                    <a14:imgEffect>
                      <a14:saturation sat="300000"/>
                    </a14:imgEffect>
                  </a14:imgLayer>
                </a14:imgProps>
              </a:ext>
            </a:extLst>
          </a:blip>
          <a:stretch>
            <a:fillRect/>
          </a:stretch>
        </p:blipFill>
        <p:spPr>
          <a:xfrm>
            <a:off x="3547441" y="1885949"/>
            <a:ext cx="1581150" cy="2474843"/>
          </a:xfrm>
          <a:prstGeom prst="rect">
            <a:avLst/>
          </a:prstGeom>
        </p:spPr>
      </p:pic>
      <p:sp>
        <p:nvSpPr>
          <p:cNvPr id="9" name="CasellaDiTesto 8">
            <a:extLst>
              <a:ext uri="{FF2B5EF4-FFF2-40B4-BE49-F238E27FC236}">
                <a16:creationId xmlns:a16="http://schemas.microsoft.com/office/drawing/2014/main" xmlns="" id="{2E8F26B5-5F02-4026-9C23-AE79F9B3CC84}"/>
              </a:ext>
            </a:extLst>
          </p:cNvPr>
          <p:cNvSpPr txBox="1"/>
          <p:nvPr/>
        </p:nvSpPr>
        <p:spPr>
          <a:xfrm>
            <a:off x="5360502" y="872032"/>
            <a:ext cx="5679458" cy="203132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Calibri"/>
                <a:ea typeface="+mn-ea"/>
                <a:cs typeface="+mn-cs"/>
              </a:rPr>
              <a:t>Anni fa si pensava che gli umani potessero essere sopraffatti dai robot.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Calibri"/>
                <a:ea typeface="+mn-ea"/>
                <a:cs typeface="+mn-cs"/>
              </a:rPr>
              <a:t>Forse ci siamo.</a:t>
            </a:r>
            <a:endParaRPr kumimoji="0" lang="it-IT" sz="1800" i="1" u="none" strike="noStrike" kern="1200" cap="none" spc="0" normalizeH="0" baseline="0" noProof="0" dirty="0">
              <a:ln>
                <a:noFill/>
              </a:ln>
              <a:solidFill>
                <a:prstClr val="black"/>
              </a:solidFill>
              <a:effectLst/>
              <a:uLnTx/>
              <a:uFillTx/>
              <a:latin typeface="Calibri"/>
              <a:ea typeface="+mn-ea"/>
              <a:cs typeface="+mn-cs"/>
            </a:endParaRPr>
          </a:p>
          <a:p>
            <a:pPr lvl="0" algn="just">
              <a:defRPr/>
            </a:pPr>
            <a:endParaRPr lang="it-IT" i="1" dirty="0">
              <a:solidFill>
                <a:prstClr val="black"/>
              </a:solidFill>
            </a:endParaRPr>
          </a:p>
          <a:p>
            <a:pPr lvl="0" algn="just">
              <a:defRPr/>
            </a:pPr>
            <a:r>
              <a:rPr lang="en-US" i="1" dirty="0">
                <a:solidFill>
                  <a:prstClr val="black"/>
                </a:solidFill>
              </a:rPr>
              <a:t>Years ago it was thought that humans could be overwhelmed by robots.</a:t>
            </a:r>
          </a:p>
          <a:p>
            <a:pPr lvl="0" algn="just">
              <a:defRPr/>
            </a:pPr>
            <a:r>
              <a:rPr lang="en-US" i="1" dirty="0">
                <a:solidFill>
                  <a:prstClr val="black"/>
                </a:solidFill>
              </a:rPr>
              <a:t>Maybe that moment has arrived. </a:t>
            </a:r>
            <a:endParaRPr kumimoji="0" lang="it-IT"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8" name="Segnaposto numero diapositiva 7"/>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xmlns="" val="1061006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801C9795-D9AD-4629-8B97-4952FE4744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09003" y="5645426"/>
            <a:ext cx="2900532" cy="1212574"/>
          </a:xfrm>
          <a:prstGeom prst="rect">
            <a:avLst/>
          </a:prstGeom>
        </p:spPr>
      </p:pic>
      <p:sp>
        <p:nvSpPr>
          <p:cNvPr id="5" name="CasellaDiTesto 4">
            <a:extLst>
              <a:ext uri="{FF2B5EF4-FFF2-40B4-BE49-F238E27FC236}">
                <a16:creationId xmlns:a16="http://schemas.microsoft.com/office/drawing/2014/main" xmlns="" id="{27CA30CC-A54E-45C9-B838-E2DBE19D7749}"/>
              </a:ext>
            </a:extLst>
          </p:cNvPr>
          <p:cNvSpPr txBox="1"/>
          <p:nvPr/>
        </p:nvSpPr>
        <p:spPr>
          <a:xfrm>
            <a:off x="910187" y="0"/>
            <a:ext cx="9210260" cy="37240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a:ea typeface="+mn-ea"/>
                <a:cs typeface="+mn-cs"/>
              </a:rPr>
              <a:t>Gli algoritmi: formule matematiche fino a poco tempo fa  conosciute solo dalle esperte e dagli esperti, stanno già condizionando le nostre vite.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b="1" i="0" u="none" strike="noStrike" kern="1200" cap="none" spc="0" normalizeH="0" baseline="0" noProof="0" dirty="0">
              <a:ln>
                <a:noFill/>
              </a:ln>
              <a:solidFill>
                <a:prstClr val="black"/>
              </a:solidFill>
              <a:effectLst/>
              <a:uLnTx/>
              <a:uFillTx/>
              <a:latin typeface="Calibri"/>
              <a:ea typeface="+mn-ea"/>
              <a:cs typeface="+mn-cs"/>
            </a:endParaRPr>
          </a:p>
          <a:p>
            <a:pPr lvl="0" algn="just">
              <a:defRPr/>
            </a:pPr>
            <a:r>
              <a:rPr lang="en-US" i="1" dirty="0">
                <a:solidFill>
                  <a:prstClr val="black"/>
                </a:solidFill>
              </a:rPr>
              <a:t>Algorithms: mathematical formulas until recently known only by experts, are already conditioning our lives.</a:t>
            </a:r>
          </a:p>
          <a:p>
            <a:pPr lvl="0" algn="just">
              <a:defRPr/>
            </a:pPr>
            <a:endParaRPr kumimoji="0" lang="it-IT"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a:ea typeface="+mn-ea"/>
                <a:cs typeface="+mn-cs"/>
              </a:rPr>
              <a:t>Una piccola parte dell’intelligenza artificiale e dei robot, che in un domani non troppo lontano sarà sempre più determinante.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000" b="1" i="0" u="none" strike="noStrike" kern="1200" cap="none" spc="0" normalizeH="0" baseline="0" noProof="0" dirty="0">
              <a:ln>
                <a:noFill/>
              </a:ln>
              <a:solidFill>
                <a:prstClr val="black"/>
              </a:solidFill>
              <a:effectLst/>
              <a:uLnTx/>
              <a:uFillTx/>
              <a:latin typeface="Calibri"/>
              <a:ea typeface="+mn-ea"/>
              <a:cs typeface="+mn-cs"/>
            </a:endParaRPr>
          </a:p>
          <a:p>
            <a:pPr lvl="0">
              <a:defRPr/>
            </a:pPr>
            <a:r>
              <a:rPr lang="en-US" i="1" dirty="0">
                <a:solidFill>
                  <a:prstClr val="black"/>
                </a:solidFill>
              </a:rPr>
              <a:t>A small part of artificial intelligence and robots, which in a not-so-distant tomorrow will be increasingly decisive.</a:t>
            </a:r>
            <a:endParaRPr lang="it-IT" sz="2000" b="1" dirty="0">
              <a:solidFill>
                <a:prstClr val="black"/>
              </a:solidFill>
            </a:endParaRPr>
          </a:p>
        </p:txBody>
      </p:sp>
      <p:pic>
        <p:nvPicPr>
          <p:cNvPr id="12" name="Immagine 11">
            <a:extLst>
              <a:ext uri="{FF2B5EF4-FFF2-40B4-BE49-F238E27FC236}">
                <a16:creationId xmlns:a16="http://schemas.microsoft.com/office/drawing/2014/main" xmlns="" id="{EAF70B49-307F-4B9A-853F-AB7A9B43F341}"/>
              </a:ext>
            </a:extLst>
          </p:cNvPr>
          <p:cNvPicPr>
            <a:picLocks noChangeAspect="1"/>
          </p:cNvPicPr>
          <p:nvPr/>
        </p:nvPicPr>
        <p:blipFill>
          <a:blip r:embed="rId3" cstate="print"/>
          <a:stretch>
            <a:fillRect/>
          </a:stretch>
        </p:blipFill>
        <p:spPr>
          <a:xfrm>
            <a:off x="910187" y="3858841"/>
            <a:ext cx="3794335" cy="2752403"/>
          </a:xfrm>
          <a:prstGeom prst="rect">
            <a:avLst/>
          </a:prstGeom>
          <a:noFill/>
          <a:ln>
            <a:noFill/>
          </a:ln>
        </p:spPr>
      </p:pic>
      <p:sp>
        <p:nvSpPr>
          <p:cNvPr id="7" name="Segnaposto numero diapositiva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xmlns="" val="1754832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801C9795-D9AD-4629-8B97-4952FE4744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09003" y="5645426"/>
            <a:ext cx="2900532" cy="1212574"/>
          </a:xfrm>
          <a:prstGeom prst="rect">
            <a:avLst/>
          </a:prstGeom>
        </p:spPr>
      </p:pic>
      <p:pic>
        <p:nvPicPr>
          <p:cNvPr id="6" name="Immagine 5">
            <a:extLst>
              <a:ext uri="{FF2B5EF4-FFF2-40B4-BE49-F238E27FC236}">
                <a16:creationId xmlns:a16="http://schemas.microsoft.com/office/drawing/2014/main" xmlns="" id="{6ACEFA9A-F434-456F-8386-FC5323360C38}"/>
              </a:ext>
            </a:extLst>
          </p:cNvPr>
          <p:cNvPicPr>
            <a:picLocks noChangeAspect="1"/>
          </p:cNvPicPr>
          <p:nvPr/>
        </p:nvPicPr>
        <p:blipFill>
          <a:blip r:embed="rId3" cstate="print">
            <a:duotone>
              <a:prstClr val="black"/>
              <a:schemeClr val="accent3">
                <a:tint val="45000"/>
                <a:satMod val="400000"/>
              </a:schemeClr>
            </a:duotone>
          </a:blip>
          <a:stretch>
            <a:fillRect/>
          </a:stretch>
        </p:blipFill>
        <p:spPr>
          <a:xfrm>
            <a:off x="803169" y="296804"/>
            <a:ext cx="3541446" cy="1990104"/>
          </a:xfrm>
          <a:prstGeom prst="rect">
            <a:avLst/>
          </a:prstGeom>
        </p:spPr>
      </p:pic>
      <p:sp>
        <p:nvSpPr>
          <p:cNvPr id="8" name="Segnaposto numero diapositiva 7"/>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 name="Rettangolo 9">
            <a:extLst>
              <a:ext uri="{FF2B5EF4-FFF2-40B4-BE49-F238E27FC236}">
                <a16:creationId xmlns:a16="http://schemas.microsoft.com/office/drawing/2014/main" xmlns="" id="{AFB34EB1-C335-4798-9484-9116FE024921}"/>
              </a:ext>
            </a:extLst>
          </p:cNvPr>
          <p:cNvSpPr/>
          <p:nvPr/>
        </p:nvSpPr>
        <p:spPr>
          <a:xfrm>
            <a:off x="451267" y="2413437"/>
            <a:ext cx="10110716" cy="363176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mn-cs"/>
              </a:rPr>
              <a:t>Gli algoritmi sono sempre più utilizzati a nostra insaputa e non conosciamo i criteri sui quali sono impostati.</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b="1"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mn-cs"/>
            </a:endParaRPr>
          </a:p>
          <a:p>
            <a:pPr lvl="0" algn="just">
              <a:defRPr/>
            </a:pPr>
            <a:r>
              <a:rPr lang="en-US" i="1" dirty="0">
                <a:solidFill>
                  <a:prstClr val="black"/>
                </a:solidFill>
              </a:rPr>
              <a:t>Algorithms are increasingly used without our knowledge and we don’t know the criteria on which they are set.</a:t>
            </a:r>
          </a:p>
          <a:p>
            <a:pPr lvl="0" algn="just">
              <a:defRPr/>
            </a:pPr>
            <a:endParaRPr kumimoji="0" lang="it-IT" sz="2000" b="1"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Aiutano i cacciatori di teste, sono usati per individuare la propaganda elettorale, la pubblicità, gli eventi e i post delle amiche e amici  da far comparire sul nostro profilo di Facebook e quando navighiamo in rete.</a:t>
            </a:r>
          </a:p>
          <a:p>
            <a:pPr lvl="0" algn="just">
              <a:defRPr/>
            </a:pPr>
            <a:r>
              <a:rPr kumimoji="0" lang="en-US" sz="1800" b="0" i="1" u="none" strike="noStrike" kern="1200" cap="none" spc="0" normalizeH="0" baseline="0" noProof="0" dirty="0">
                <a:ln>
                  <a:noFill/>
                </a:ln>
                <a:solidFill>
                  <a:prstClr val="black"/>
                </a:solidFill>
                <a:effectLst/>
                <a:uLnTx/>
                <a:uFillTx/>
                <a:latin typeface="Calibri"/>
                <a:ea typeface="+mn-ea"/>
                <a:cs typeface="+mn-cs"/>
              </a:rPr>
              <a:t/>
            </a:r>
            <a:br>
              <a:rPr kumimoji="0" lang="en-US" sz="1800" b="0" i="1" u="none" strike="noStrike" kern="1200" cap="none" spc="0" normalizeH="0" baseline="0" noProof="0" dirty="0">
                <a:ln>
                  <a:noFill/>
                </a:ln>
                <a:solidFill>
                  <a:prstClr val="black"/>
                </a:solidFill>
                <a:effectLst/>
                <a:uLnTx/>
                <a:uFillTx/>
                <a:latin typeface="Calibri"/>
                <a:ea typeface="+mn-ea"/>
                <a:cs typeface="+mn-cs"/>
              </a:rPr>
            </a:br>
            <a:r>
              <a:rPr lang="en-US" i="1" dirty="0">
                <a:solidFill>
                  <a:prstClr val="black"/>
                </a:solidFill>
              </a:rPr>
              <a:t>They help headhunters, they are used to identify electoral propaganda, advertising, events and postings of friends to appear on our Facebook profile and when we surf the web.</a:t>
            </a:r>
            <a:endParaRPr kumimoji="0" lang="it-IT" sz="2000" b="1"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318398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801C9795-D9AD-4629-8B97-4952FE4744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09003" y="5645426"/>
            <a:ext cx="2900532" cy="1212574"/>
          </a:xfrm>
          <a:prstGeom prst="rect">
            <a:avLst/>
          </a:prstGeom>
        </p:spPr>
      </p:pic>
      <p:sp>
        <p:nvSpPr>
          <p:cNvPr id="2" name="Rettangolo 1">
            <a:extLst>
              <a:ext uri="{FF2B5EF4-FFF2-40B4-BE49-F238E27FC236}">
                <a16:creationId xmlns:a16="http://schemas.microsoft.com/office/drawing/2014/main" xmlns="" id="{69ADE267-EAB0-41E5-A767-7AD5709A003C}"/>
              </a:ext>
            </a:extLst>
          </p:cNvPr>
          <p:cNvSpPr/>
          <p:nvPr/>
        </p:nvSpPr>
        <p:spPr>
          <a:xfrm>
            <a:off x="730488" y="4186535"/>
            <a:ext cx="9778486" cy="181588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Calibri"/>
                <a:ea typeface="+mn-ea"/>
                <a:cs typeface="+mn-cs"/>
              </a:rPr>
              <a:t>L’opinione pubblica ne è stata informata per il Russia – Gate, esploso dopo le elezioni a presidente USA di Donald Trump e  per lo scandalo Facebook.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1" i="0" u="none" strike="noStrike" kern="1200" cap="none" spc="0" normalizeH="0" baseline="0" noProof="0" dirty="0">
              <a:ln>
                <a:noFill/>
              </a:ln>
              <a:solidFill>
                <a:prstClr val="black"/>
              </a:solidFill>
              <a:effectLst/>
              <a:uLnTx/>
              <a:uFillTx/>
              <a:latin typeface="Calibri"/>
              <a:ea typeface="+mn-ea"/>
              <a:cs typeface="+mn-cs"/>
            </a:endParaRPr>
          </a:p>
          <a:p>
            <a:pPr lvl="0">
              <a:defRPr/>
            </a:pPr>
            <a:r>
              <a:rPr lang="en-US" sz="2000" i="1" dirty="0">
                <a:solidFill>
                  <a:prstClr val="black"/>
                </a:solidFill>
              </a:rPr>
              <a:t>Public opinion was informed of it for Russia - Gate, which exploded after the US President Donald Trump elections and the Facebook scandal</a:t>
            </a:r>
            <a:endParaRPr kumimoji="0" lang="it-IT" sz="2000" b="1" i="1" u="none" strike="noStrike" kern="1200" cap="none" spc="0" normalizeH="0" baseline="0" noProof="0" dirty="0">
              <a:ln>
                <a:noFill/>
              </a:ln>
              <a:solidFill>
                <a:prstClr val="black"/>
              </a:solidFill>
              <a:effectLst/>
              <a:uLnTx/>
              <a:uFillTx/>
              <a:latin typeface="Calibri"/>
              <a:ea typeface="+mn-ea"/>
              <a:cs typeface="+mn-cs"/>
            </a:endParaRPr>
          </a:p>
        </p:txBody>
      </p:sp>
      <p:pic>
        <p:nvPicPr>
          <p:cNvPr id="4" name="Immagine 3">
            <a:extLst>
              <a:ext uri="{FF2B5EF4-FFF2-40B4-BE49-F238E27FC236}">
                <a16:creationId xmlns:a16="http://schemas.microsoft.com/office/drawing/2014/main" xmlns="" id="{A5051338-D4D0-462D-8D1A-408527D8F7F1}"/>
              </a:ext>
            </a:extLst>
          </p:cNvPr>
          <p:cNvPicPr>
            <a:picLocks noChangeAspect="1"/>
          </p:cNvPicPr>
          <p:nvPr/>
        </p:nvPicPr>
        <p:blipFill>
          <a:blip r:embed="rId3" cstate="print"/>
          <a:stretch>
            <a:fillRect/>
          </a:stretch>
        </p:blipFill>
        <p:spPr>
          <a:xfrm>
            <a:off x="4809052" y="379920"/>
            <a:ext cx="2573895" cy="3429000"/>
          </a:xfrm>
          <a:prstGeom prst="rect">
            <a:avLst/>
          </a:prstGeom>
        </p:spPr>
      </p:pic>
      <p:pic>
        <p:nvPicPr>
          <p:cNvPr id="5" name="Immagine 4">
            <a:extLst>
              <a:ext uri="{FF2B5EF4-FFF2-40B4-BE49-F238E27FC236}">
                <a16:creationId xmlns:a16="http://schemas.microsoft.com/office/drawing/2014/main" xmlns="" id="{BC0FFC9A-C542-4680-8564-2B0521C875C6}"/>
              </a:ext>
            </a:extLst>
          </p:cNvPr>
          <p:cNvPicPr>
            <a:picLocks noChangeAspect="1"/>
          </p:cNvPicPr>
          <p:nvPr/>
        </p:nvPicPr>
        <p:blipFill>
          <a:blip r:embed="rId4" cstate="print"/>
          <a:stretch>
            <a:fillRect/>
          </a:stretch>
        </p:blipFill>
        <p:spPr>
          <a:xfrm>
            <a:off x="823253" y="1791848"/>
            <a:ext cx="3798818" cy="2017072"/>
          </a:xfrm>
          <a:prstGeom prst="rect">
            <a:avLst/>
          </a:prstGeom>
        </p:spPr>
      </p:pic>
      <p:sp>
        <p:nvSpPr>
          <p:cNvPr id="7" name="Segnaposto numero diapositiva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xmlns="" val="1659305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801C9795-D9AD-4629-8B97-4952FE4744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09003" y="5645426"/>
            <a:ext cx="2900532" cy="1212574"/>
          </a:xfrm>
          <a:prstGeom prst="rect">
            <a:avLst/>
          </a:prstGeom>
        </p:spPr>
      </p:pic>
      <p:sp>
        <p:nvSpPr>
          <p:cNvPr id="2" name="Rettangolo 1">
            <a:extLst>
              <a:ext uri="{FF2B5EF4-FFF2-40B4-BE49-F238E27FC236}">
                <a16:creationId xmlns:a16="http://schemas.microsoft.com/office/drawing/2014/main" xmlns="" id="{B3DDA61C-404F-4386-9B55-4BBC30BBE8DD}"/>
              </a:ext>
            </a:extLst>
          </p:cNvPr>
          <p:cNvSpPr/>
          <p:nvPr/>
        </p:nvSpPr>
        <p:spPr>
          <a:xfrm>
            <a:off x="530085" y="2580861"/>
            <a:ext cx="10301153" cy="323165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mn-cs"/>
              </a:rPr>
              <a:t>Anche le nuove tecnologie possono contribuire alla diffusione di ideologie discriminatorie (di genere e non solo), o al contrario possono  essere utilizzate come strumenti di una didattica e di un’informazione inclusiva, per sensibilizzare le nuove generazioni sulla parità di genere e sul rispetto delle diversità.</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400" b="1"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mn-cs"/>
            </a:endParaRPr>
          </a:p>
          <a:p>
            <a:pPr lvl="0" algn="just">
              <a:defRPr/>
            </a:pPr>
            <a:r>
              <a:rPr lang="en-US" sz="2000" i="1" dirty="0">
                <a:solidFill>
                  <a:prstClr val="black"/>
                </a:solidFill>
              </a:rPr>
              <a:t>Even the new technologies can contribute to the diffusion of discriminatory ideologies (gender and not only), while they can be used as tools for an inclusive education capable of sensitizing the new generations on gender equality and respect for diversity.</a:t>
            </a:r>
            <a:endParaRPr lang="it-IT" sz="2000" b="1" i="1" dirty="0">
              <a:solidFill>
                <a:srgbClr val="000000"/>
              </a:solidFill>
              <a:ea typeface="Times New Roman" panose="02020603050405020304" pitchFamily="18" charset="0"/>
            </a:endParaRPr>
          </a:p>
        </p:txBody>
      </p:sp>
      <p:pic>
        <p:nvPicPr>
          <p:cNvPr id="5" name="Immagine 4">
            <a:extLst>
              <a:ext uri="{FF2B5EF4-FFF2-40B4-BE49-F238E27FC236}">
                <a16:creationId xmlns:a16="http://schemas.microsoft.com/office/drawing/2014/main" xmlns="" id="{720BFDEF-C084-420C-8645-31B632EE6B0D}"/>
              </a:ext>
            </a:extLst>
          </p:cNvPr>
          <p:cNvPicPr>
            <a:picLocks noChangeAspect="1"/>
          </p:cNvPicPr>
          <p:nvPr/>
        </p:nvPicPr>
        <p:blipFill>
          <a:blip r:embed="rId3" cstate="print">
            <a:duotone>
              <a:prstClr val="black"/>
              <a:schemeClr val="accent3">
                <a:tint val="45000"/>
                <a:satMod val="400000"/>
              </a:schemeClr>
            </a:duotone>
          </a:blip>
          <a:stretch>
            <a:fillRect/>
          </a:stretch>
        </p:blipFill>
        <p:spPr>
          <a:xfrm>
            <a:off x="689806" y="402963"/>
            <a:ext cx="3541446" cy="1990104"/>
          </a:xfrm>
          <a:prstGeom prst="rect">
            <a:avLst/>
          </a:prstGeom>
        </p:spPr>
      </p:pic>
      <p:sp>
        <p:nvSpPr>
          <p:cNvPr id="7" name="Segnaposto numero diapositiva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xmlns="" val="426875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801C9795-D9AD-4629-8B97-4952FE4744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09003" y="5645426"/>
            <a:ext cx="2900532" cy="1212574"/>
          </a:xfrm>
          <a:prstGeom prst="rect">
            <a:avLst/>
          </a:prstGeom>
        </p:spPr>
      </p:pic>
      <p:sp>
        <p:nvSpPr>
          <p:cNvPr id="2" name="Rettangolo 1">
            <a:extLst>
              <a:ext uri="{FF2B5EF4-FFF2-40B4-BE49-F238E27FC236}">
                <a16:creationId xmlns:a16="http://schemas.microsoft.com/office/drawing/2014/main" xmlns="" id="{AB242A97-A971-4858-A8E7-4447E68E1EAF}"/>
              </a:ext>
            </a:extLst>
          </p:cNvPr>
          <p:cNvSpPr/>
          <p:nvPr/>
        </p:nvSpPr>
        <p:spPr>
          <a:xfrm>
            <a:off x="475526" y="3429000"/>
            <a:ext cx="10484021" cy="224676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Necessarie più donne competenti nelle STEM e uno sguardo di genere per il superamento della  cultura maschio centrica. Ottime le iniziative come Il Mese delle Stem del Dipartimento Pari Opportunità per favorire la scelta degli studi</a:t>
            </a:r>
            <a:r>
              <a:rPr kumimoji="0" lang="it-IT" sz="2000" b="1" i="0" u="none" strike="noStrike" kern="1200" cap="none" spc="0" normalizeH="0" noProof="0" dirty="0">
                <a:ln>
                  <a:noFill/>
                </a:ln>
                <a:solidFill>
                  <a:prstClr val="black"/>
                </a:solidFill>
                <a:effectLst/>
                <a:uLnTx/>
                <a:uFillTx/>
                <a:latin typeface="Calibri"/>
                <a:ea typeface="Calibri" panose="020F0502020204030204" pitchFamily="34" charset="0"/>
                <a:cs typeface="Times New Roman" panose="02020603050405020304" pitchFamily="18" charset="0"/>
              </a:rPr>
              <a:t> scientifici da parte delle ragazze.</a:t>
            </a:r>
            <a:endParaRPr kumimoji="0" lang="it-IT" sz="2000" b="1"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b="1"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a:p>
            <a:pPr lvl="0" algn="just">
              <a:defRPr/>
            </a:pPr>
            <a:r>
              <a:rPr lang="en-US" sz="2000" i="1" dirty="0">
                <a:solidFill>
                  <a:prstClr val="black"/>
                </a:solidFill>
              </a:rPr>
              <a:t>More competent women in the STEM are needed and a genre look for the overcoming of the centric-male culture. Excellent initiatives like The Month of the Stems of the Equal Opportunities Department to encourage the choice of scientific studies by girls.</a:t>
            </a:r>
            <a:r>
              <a:rPr lang="it-IT" sz="2000" b="1" dirty="0">
                <a:solidFill>
                  <a:prstClr val="black"/>
                </a:solidFill>
                <a:ea typeface="Calibri" panose="020F0502020204030204" pitchFamily="34" charset="0"/>
                <a:cs typeface="Times New Roman" panose="02020603050405020304" pitchFamily="18" charset="0"/>
              </a:rPr>
              <a:t> </a:t>
            </a:r>
          </a:p>
        </p:txBody>
      </p:sp>
      <p:sp>
        <p:nvSpPr>
          <p:cNvPr id="4" name="Rettangolo 3">
            <a:extLst>
              <a:ext uri="{FF2B5EF4-FFF2-40B4-BE49-F238E27FC236}">
                <a16:creationId xmlns:a16="http://schemas.microsoft.com/office/drawing/2014/main" xmlns="" id="{CC02D3B7-7439-413B-861D-EF60660F62CC}"/>
              </a:ext>
            </a:extLst>
          </p:cNvPr>
          <p:cNvSpPr/>
          <p:nvPr/>
        </p:nvSpPr>
        <p:spPr>
          <a:xfrm>
            <a:off x="4712083" y="587417"/>
            <a:ext cx="5577296" cy="400110"/>
          </a:xfrm>
          <a:prstGeom prst="rect">
            <a:avLst/>
          </a:prstGeom>
        </p:spPr>
        <p:txBody>
          <a:bodyPr wrap="non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mn-cs"/>
              </a:rPr>
              <a:t>GLI ALGORITMI SONO SOGGETTI AGLI STEREOTIPI. </a:t>
            </a:r>
          </a:p>
        </p:txBody>
      </p:sp>
      <p:pic>
        <p:nvPicPr>
          <p:cNvPr id="7" name="Immagine 6">
            <a:extLst>
              <a:ext uri="{FF2B5EF4-FFF2-40B4-BE49-F238E27FC236}">
                <a16:creationId xmlns:a16="http://schemas.microsoft.com/office/drawing/2014/main" xmlns="" id="{8E79BC3C-931B-4239-9BAA-77D7A298685A}"/>
              </a:ext>
            </a:extLst>
          </p:cNvPr>
          <p:cNvPicPr>
            <a:picLocks noChangeAspect="1"/>
          </p:cNvPicPr>
          <p:nvPr/>
        </p:nvPicPr>
        <p:blipFill>
          <a:blip r:embed="rId3" cstate="print">
            <a:duotone>
              <a:prstClr val="black"/>
              <a:schemeClr val="accent3">
                <a:tint val="45000"/>
                <a:satMod val="400000"/>
              </a:schemeClr>
            </a:duotone>
          </a:blip>
          <a:stretch>
            <a:fillRect/>
          </a:stretch>
        </p:blipFill>
        <p:spPr>
          <a:xfrm>
            <a:off x="729562" y="587417"/>
            <a:ext cx="3541446" cy="1990104"/>
          </a:xfrm>
          <a:prstGeom prst="rect">
            <a:avLst/>
          </a:prstGeom>
        </p:spPr>
      </p:pic>
      <p:sp>
        <p:nvSpPr>
          <p:cNvPr id="8" name="Segnaposto numero diapositiva 7"/>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xmlns="" val="1870969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801C9795-D9AD-4629-8B97-4952FE4744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09003" y="5645426"/>
            <a:ext cx="2900532" cy="1212574"/>
          </a:xfrm>
          <a:prstGeom prst="rect">
            <a:avLst/>
          </a:prstGeom>
        </p:spPr>
      </p:pic>
      <p:sp>
        <p:nvSpPr>
          <p:cNvPr id="7" name="Segnaposto numero diapositiva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 name="Rettangolo 5">
            <a:extLst>
              <a:ext uri="{FF2B5EF4-FFF2-40B4-BE49-F238E27FC236}">
                <a16:creationId xmlns:a16="http://schemas.microsoft.com/office/drawing/2014/main" xmlns="" id="{D3D59ADE-EDC9-42B6-8400-7C07FDF4CE78}"/>
              </a:ext>
            </a:extLst>
          </p:cNvPr>
          <p:cNvSpPr/>
          <p:nvPr/>
        </p:nvSpPr>
        <p:spPr>
          <a:xfrm>
            <a:off x="4439553" y="287793"/>
            <a:ext cx="6669982" cy="2862322"/>
          </a:xfrm>
          <a:prstGeom prst="rect">
            <a:avLst/>
          </a:prstGeom>
        </p:spPr>
        <p:txBody>
          <a:bodyPr wrap="square">
            <a:spAutoFit/>
          </a:bodyPr>
          <a:lstStyle/>
          <a:p>
            <a:pPr algn="just"/>
            <a:r>
              <a:rPr lang="it-IT" b="1" dirty="0"/>
              <a:t>Il 5 giugno ho partecipato all’evento organizzato da GIO - Osservatorio Interuniversitario di Genere, Università Roma TRE, e Biblioteca </a:t>
            </a:r>
            <a:r>
              <a:rPr lang="it-IT" b="1" dirty="0" err="1"/>
              <a:t>Casanatense</a:t>
            </a:r>
            <a:r>
              <a:rPr lang="it-IT" b="1" dirty="0"/>
              <a:t>, all’interno del Festival </a:t>
            </a:r>
            <a:r>
              <a:rPr lang="it-IT" b="1" dirty="0" err="1"/>
              <a:t>AsviS</a:t>
            </a:r>
            <a:r>
              <a:rPr lang="it-IT" b="1" dirty="0"/>
              <a:t> per lo sviluppo sostenibile. </a:t>
            </a:r>
          </a:p>
          <a:p>
            <a:pPr algn="just"/>
            <a:r>
              <a:rPr lang="it-IT" b="1" dirty="0"/>
              <a:t>Una delle relatrici, Simonetta CAVALIERI (Social Innovation Developer - Presidente e Co-funder di SIS-Social Innovation Society), nella sua relazione </a:t>
            </a:r>
            <a:r>
              <a:rPr lang="it-IT" b="1" i="1" dirty="0"/>
              <a:t>Innovazioni sociali: il nuovo algoritmo per sviluppo e crescita imprenditoriale e personale</a:t>
            </a:r>
            <a:r>
              <a:rPr lang="it-IT" b="1" dirty="0"/>
              <a:t>, ha fatto conoscere un episodio del tutto particolare.</a:t>
            </a:r>
          </a:p>
          <a:p>
            <a:pPr algn="just"/>
            <a:endParaRPr lang="it-IT" b="1" dirty="0"/>
          </a:p>
        </p:txBody>
      </p:sp>
      <p:pic>
        <p:nvPicPr>
          <p:cNvPr id="10" name="Immagine 9">
            <a:extLst>
              <a:ext uri="{FF2B5EF4-FFF2-40B4-BE49-F238E27FC236}">
                <a16:creationId xmlns:a16="http://schemas.microsoft.com/office/drawing/2014/main" xmlns="" id="{2303B46A-8D4F-42FC-A50C-13535A42ED15}"/>
              </a:ext>
            </a:extLst>
          </p:cNvPr>
          <p:cNvPicPr>
            <a:picLocks noChangeAspect="1"/>
          </p:cNvPicPr>
          <p:nvPr/>
        </p:nvPicPr>
        <p:blipFill>
          <a:blip r:embed="rId3" cstate="print"/>
          <a:stretch>
            <a:fillRect/>
          </a:stretch>
        </p:blipFill>
        <p:spPr>
          <a:xfrm>
            <a:off x="241520" y="287793"/>
            <a:ext cx="3931851" cy="5559287"/>
          </a:xfrm>
          <a:prstGeom prst="rect">
            <a:avLst/>
          </a:prstGeom>
        </p:spPr>
      </p:pic>
      <p:sp>
        <p:nvSpPr>
          <p:cNvPr id="4" name="Rettangolo 3">
            <a:extLst>
              <a:ext uri="{FF2B5EF4-FFF2-40B4-BE49-F238E27FC236}">
                <a16:creationId xmlns:a16="http://schemas.microsoft.com/office/drawing/2014/main" xmlns="" id="{26391DCB-12E0-44B1-9706-79E76BEAF242}"/>
              </a:ext>
            </a:extLst>
          </p:cNvPr>
          <p:cNvSpPr/>
          <p:nvPr/>
        </p:nvSpPr>
        <p:spPr>
          <a:xfrm>
            <a:off x="4439553" y="3150115"/>
            <a:ext cx="6669982" cy="2308324"/>
          </a:xfrm>
          <a:prstGeom prst="rect">
            <a:avLst/>
          </a:prstGeom>
        </p:spPr>
        <p:txBody>
          <a:bodyPr wrap="square">
            <a:spAutoFit/>
          </a:bodyPr>
          <a:lstStyle/>
          <a:p>
            <a:pPr algn="just"/>
            <a:r>
              <a:rPr lang="it-IT" i="1" dirty="0"/>
              <a:t>On </a:t>
            </a:r>
            <a:r>
              <a:rPr lang="it-IT" i="1" dirty="0" err="1"/>
              <a:t>July</a:t>
            </a:r>
            <a:r>
              <a:rPr lang="it-IT" i="1" dirty="0"/>
              <a:t> 5 I </a:t>
            </a:r>
            <a:r>
              <a:rPr lang="it-IT" i="1" dirty="0" err="1"/>
              <a:t>attended</a:t>
            </a:r>
            <a:r>
              <a:rPr lang="it-IT" i="1" dirty="0"/>
              <a:t> the </a:t>
            </a:r>
            <a:r>
              <a:rPr lang="it-IT" i="1" dirty="0" err="1"/>
              <a:t>event</a:t>
            </a:r>
            <a:r>
              <a:rPr lang="it-IT" i="1" dirty="0"/>
              <a:t> </a:t>
            </a:r>
            <a:r>
              <a:rPr lang="it-IT" i="1" dirty="0" err="1"/>
              <a:t>organised</a:t>
            </a:r>
            <a:r>
              <a:rPr lang="it-IT" i="1" dirty="0"/>
              <a:t> by  GIO - Osservatorio Interuniversitario di Genere, Università Roma TRE, and Biblioteca </a:t>
            </a:r>
            <a:r>
              <a:rPr lang="it-IT" i="1" dirty="0" err="1"/>
              <a:t>Casanatense</a:t>
            </a:r>
            <a:r>
              <a:rPr lang="it-IT" i="1" dirty="0"/>
              <a:t>, in </a:t>
            </a:r>
            <a:r>
              <a:rPr lang="it-IT" i="1" dirty="0" err="1"/>
              <a:t>occasion</a:t>
            </a:r>
            <a:r>
              <a:rPr lang="it-IT" i="1" dirty="0"/>
              <a:t> of the </a:t>
            </a:r>
            <a:r>
              <a:rPr lang="it-IT" i="1" dirty="0" err="1"/>
              <a:t>AsviS</a:t>
            </a:r>
            <a:r>
              <a:rPr lang="it-IT" i="1" dirty="0"/>
              <a:t>’ Festival for </a:t>
            </a:r>
            <a:r>
              <a:rPr lang="it-IT" i="1" dirty="0" err="1"/>
              <a:t>sustainable</a:t>
            </a:r>
            <a:r>
              <a:rPr lang="it-IT" i="1" dirty="0"/>
              <a:t> </a:t>
            </a:r>
            <a:r>
              <a:rPr lang="it-IT" i="1" dirty="0" err="1"/>
              <a:t>development</a:t>
            </a:r>
            <a:r>
              <a:rPr lang="it-IT" i="1" dirty="0"/>
              <a:t>. One of the chairmen, Simonetta Cavalieri (Social </a:t>
            </a:r>
            <a:r>
              <a:rPr lang="it-IT" i="1" dirty="0" err="1"/>
              <a:t>Innovation</a:t>
            </a:r>
            <a:r>
              <a:rPr lang="it-IT" i="1" dirty="0"/>
              <a:t> Developer - </a:t>
            </a:r>
            <a:r>
              <a:rPr lang="it-IT" i="1" dirty="0" err="1"/>
              <a:t>President</a:t>
            </a:r>
            <a:r>
              <a:rPr lang="it-IT" i="1" dirty="0"/>
              <a:t> and Co-</a:t>
            </a:r>
            <a:r>
              <a:rPr lang="it-IT" i="1" dirty="0" err="1"/>
              <a:t>funder</a:t>
            </a:r>
            <a:r>
              <a:rPr lang="it-IT" i="1" dirty="0"/>
              <a:t> of SIS-Social </a:t>
            </a:r>
            <a:r>
              <a:rPr lang="it-IT" i="1" dirty="0" err="1"/>
              <a:t>Innovation</a:t>
            </a:r>
            <a:r>
              <a:rPr lang="it-IT" i="1" dirty="0"/>
              <a:t> Society), in </a:t>
            </a:r>
            <a:r>
              <a:rPr lang="it-IT" i="1" dirty="0" err="1"/>
              <a:t>her</a:t>
            </a:r>
            <a:r>
              <a:rPr lang="it-IT" i="1" dirty="0"/>
              <a:t> report “Innovazioni sociali: il nuovo algoritmo per sviluppo e crescita imprenditoriale e personale”, </a:t>
            </a:r>
            <a:r>
              <a:rPr lang="it-IT" i="1" dirty="0" err="1"/>
              <a:t>she</a:t>
            </a:r>
            <a:r>
              <a:rPr lang="it-IT" i="1" dirty="0"/>
              <a:t> </a:t>
            </a:r>
            <a:r>
              <a:rPr lang="it-IT" i="1" dirty="0" err="1"/>
              <a:t>has</a:t>
            </a:r>
            <a:r>
              <a:rPr lang="it-IT" i="1" dirty="0"/>
              <a:t> </a:t>
            </a:r>
            <a:r>
              <a:rPr lang="it-IT" i="1" dirty="0" err="1"/>
              <a:t>presented</a:t>
            </a:r>
            <a:r>
              <a:rPr lang="it-IT" i="1" dirty="0"/>
              <a:t> </a:t>
            </a:r>
            <a:r>
              <a:rPr lang="it-IT" i="1" dirty="0" err="1"/>
              <a:t>us</a:t>
            </a:r>
            <a:r>
              <a:rPr lang="it-IT" i="1" dirty="0"/>
              <a:t> a </a:t>
            </a:r>
            <a:r>
              <a:rPr lang="it-IT" i="1" dirty="0" err="1"/>
              <a:t>really</a:t>
            </a:r>
            <a:r>
              <a:rPr lang="it-IT" i="1" dirty="0"/>
              <a:t> </a:t>
            </a:r>
            <a:r>
              <a:rPr lang="it-IT" i="1" dirty="0" err="1"/>
              <a:t>particular</a:t>
            </a:r>
            <a:r>
              <a:rPr lang="it-IT" i="1" dirty="0"/>
              <a:t> </a:t>
            </a:r>
            <a:r>
              <a:rPr lang="it-IT" i="1" dirty="0" err="1"/>
              <a:t>episode</a:t>
            </a:r>
            <a:r>
              <a:rPr lang="it-IT" i="1" dirty="0"/>
              <a:t>.</a:t>
            </a:r>
          </a:p>
        </p:txBody>
      </p:sp>
    </p:spTree>
    <p:extLst>
      <p:ext uri="{BB962C8B-B14F-4D97-AF65-F5344CB8AC3E}">
        <p14:creationId xmlns:p14="http://schemas.microsoft.com/office/powerpoint/2010/main" xmlns="" val="3158784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801C9795-D9AD-4629-8B97-4952FE4744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09003" y="5645426"/>
            <a:ext cx="2900532" cy="1212574"/>
          </a:xfrm>
          <a:prstGeom prst="rect">
            <a:avLst/>
          </a:prstGeom>
        </p:spPr>
      </p:pic>
      <p:pic>
        <p:nvPicPr>
          <p:cNvPr id="5" name="Immagine 4">
            <a:extLst>
              <a:ext uri="{FF2B5EF4-FFF2-40B4-BE49-F238E27FC236}">
                <a16:creationId xmlns:a16="http://schemas.microsoft.com/office/drawing/2014/main" xmlns="" id="{39B03E6B-AEE1-4616-B743-F9A8100F6007}"/>
              </a:ext>
            </a:extLst>
          </p:cNvPr>
          <p:cNvPicPr>
            <a:picLocks noChangeAspect="1"/>
          </p:cNvPicPr>
          <p:nvPr/>
        </p:nvPicPr>
        <p:blipFill>
          <a:blip r:embed="rId3" cstate="print"/>
          <a:stretch>
            <a:fillRect/>
          </a:stretch>
        </p:blipFill>
        <p:spPr>
          <a:xfrm>
            <a:off x="8317361" y="1760302"/>
            <a:ext cx="2900532" cy="3442390"/>
          </a:xfrm>
          <a:prstGeom prst="rect">
            <a:avLst/>
          </a:prstGeom>
        </p:spPr>
      </p:pic>
      <p:sp>
        <p:nvSpPr>
          <p:cNvPr id="7" name="Segnaposto numero diapositiva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 name="Rettangolo 5">
            <a:extLst>
              <a:ext uri="{FF2B5EF4-FFF2-40B4-BE49-F238E27FC236}">
                <a16:creationId xmlns:a16="http://schemas.microsoft.com/office/drawing/2014/main" xmlns="" id="{FD2C1BCD-B5F3-45C0-B147-0696A23C1191}"/>
              </a:ext>
            </a:extLst>
          </p:cNvPr>
          <p:cNvSpPr/>
          <p:nvPr/>
        </p:nvSpPr>
        <p:spPr>
          <a:xfrm>
            <a:off x="227628" y="284814"/>
            <a:ext cx="10990265" cy="1015663"/>
          </a:xfrm>
          <a:prstGeom prst="rect">
            <a:avLst/>
          </a:prstGeom>
        </p:spPr>
        <p:txBody>
          <a:bodyPr wrap="square">
            <a:spAutoFit/>
          </a:bodyPr>
          <a:lstStyle/>
          <a:p>
            <a:pPr algn="just"/>
            <a:r>
              <a:rPr lang="it-IT" sz="2000" b="1" dirty="0"/>
              <a:t>Un’ingegnera </a:t>
            </a:r>
            <a:r>
              <a:rPr lang="it-IT" b="1" dirty="0"/>
              <a:t>biomedica</a:t>
            </a:r>
            <a:r>
              <a:rPr lang="it-IT" sz="2000" b="1" dirty="0"/>
              <a:t> ha ideato una maglietta per ridurre il rischio di cadute nelle persone anziane e con un gruppo di esperti, tramite lo studio di un complesso e particolare algoritmo, è stato realizzato il prototipo. </a:t>
            </a:r>
          </a:p>
        </p:txBody>
      </p:sp>
      <p:pic>
        <p:nvPicPr>
          <p:cNvPr id="8" name="Immagine 7">
            <a:extLst>
              <a:ext uri="{FF2B5EF4-FFF2-40B4-BE49-F238E27FC236}">
                <a16:creationId xmlns:a16="http://schemas.microsoft.com/office/drawing/2014/main" xmlns="" id="{EFFD3245-D8B0-486A-A3F3-22DBE1ECFF41}"/>
              </a:ext>
            </a:extLst>
          </p:cNvPr>
          <p:cNvPicPr>
            <a:picLocks noChangeAspect="1"/>
          </p:cNvPicPr>
          <p:nvPr/>
        </p:nvPicPr>
        <p:blipFill>
          <a:blip r:embed="rId4" cstate="print"/>
          <a:stretch>
            <a:fillRect/>
          </a:stretch>
        </p:blipFill>
        <p:spPr>
          <a:xfrm>
            <a:off x="227628" y="3158332"/>
            <a:ext cx="2263781" cy="3275598"/>
          </a:xfrm>
          <a:prstGeom prst="rect">
            <a:avLst/>
          </a:prstGeom>
        </p:spPr>
      </p:pic>
      <p:sp>
        <p:nvSpPr>
          <p:cNvPr id="9" name="Rettangolo 8">
            <a:extLst>
              <a:ext uri="{FF2B5EF4-FFF2-40B4-BE49-F238E27FC236}">
                <a16:creationId xmlns:a16="http://schemas.microsoft.com/office/drawing/2014/main" xmlns="" id="{C53322B0-A578-4A9D-B35D-4637FA813108}"/>
              </a:ext>
            </a:extLst>
          </p:cNvPr>
          <p:cNvSpPr/>
          <p:nvPr/>
        </p:nvSpPr>
        <p:spPr>
          <a:xfrm>
            <a:off x="2697694" y="3158332"/>
            <a:ext cx="6313784" cy="646331"/>
          </a:xfrm>
          <a:prstGeom prst="rect">
            <a:avLst/>
          </a:prstGeom>
        </p:spPr>
        <p:txBody>
          <a:bodyPr wrap="square">
            <a:spAutoFit/>
          </a:bodyPr>
          <a:lstStyle/>
          <a:p>
            <a:pPr algn="just"/>
            <a:r>
              <a:rPr lang="it-IT" b="1" dirty="0"/>
              <a:t>Peccato che abbia funzionato per gli uomini e non per le donne. </a:t>
            </a:r>
          </a:p>
          <a:p>
            <a:pPr algn="just"/>
            <a:r>
              <a:rPr lang="it-IT" b="1" dirty="0"/>
              <a:t>Gli altri ingegneri erano tutti uomini!</a:t>
            </a:r>
          </a:p>
        </p:txBody>
      </p:sp>
      <p:sp>
        <p:nvSpPr>
          <p:cNvPr id="10" name="Rettangolo 9">
            <a:extLst>
              <a:ext uri="{FF2B5EF4-FFF2-40B4-BE49-F238E27FC236}">
                <a16:creationId xmlns:a16="http://schemas.microsoft.com/office/drawing/2014/main" xmlns="" id="{940B7B3A-36A7-4138-B57E-1BEE384D978E}"/>
              </a:ext>
            </a:extLst>
          </p:cNvPr>
          <p:cNvSpPr/>
          <p:nvPr/>
        </p:nvSpPr>
        <p:spPr>
          <a:xfrm>
            <a:off x="227628" y="1277684"/>
            <a:ext cx="10654748" cy="646331"/>
          </a:xfrm>
          <a:prstGeom prst="rect">
            <a:avLst/>
          </a:prstGeom>
        </p:spPr>
        <p:txBody>
          <a:bodyPr wrap="square">
            <a:spAutoFit/>
          </a:bodyPr>
          <a:lstStyle/>
          <a:p>
            <a:r>
              <a:rPr lang="en-US" dirty="0"/>
              <a:t>A female biomedical engineer has conceived a shirt to reduce the risk of falls in the elderly people and, with a group of experts, the prototype has been realized through the study of a complex and detail algorithm.</a:t>
            </a:r>
            <a:endParaRPr lang="it-IT" dirty="0"/>
          </a:p>
        </p:txBody>
      </p:sp>
      <p:sp>
        <p:nvSpPr>
          <p:cNvPr id="11" name="Rettangolo 10">
            <a:extLst>
              <a:ext uri="{FF2B5EF4-FFF2-40B4-BE49-F238E27FC236}">
                <a16:creationId xmlns:a16="http://schemas.microsoft.com/office/drawing/2014/main" xmlns="" id="{3880DAE1-64A8-4C9D-93EC-EF2F3EE496A0}"/>
              </a:ext>
            </a:extLst>
          </p:cNvPr>
          <p:cNvSpPr/>
          <p:nvPr/>
        </p:nvSpPr>
        <p:spPr>
          <a:xfrm>
            <a:off x="2697694" y="3755548"/>
            <a:ext cx="6096000" cy="646331"/>
          </a:xfrm>
          <a:prstGeom prst="rect">
            <a:avLst/>
          </a:prstGeom>
        </p:spPr>
        <p:txBody>
          <a:bodyPr>
            <a:spAutoFit/>
          </a:bodyPr>
          <a:lstStyle/>
          <a:p>
            <a:r>
              <a:rPr lang="en-US" dirty="0"/>
              <a:t>Too bad that has worked for the men and not for the women. The other engineers were all men!</a:t>
            </a:r>
            <a:endParaRPr lang="it-IT" dirty="0"/>
          </a:p>
        </p:txBody>
      </p:sp>
    </p:spTree>
    <p:extLst>
      <p:ext uri="{BB962C8B-B14F-4D97-AF65-F5344CB8AC3E}">
        <p14:creationId xmlns:p14="http://schemas.microsoft.com/office/powerpoint/2010/main" xmlns="" val="1481893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801C9795-D9AD-4629-8B97-4952FE4744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09003" y="5645426"/>
            <a:ext cx="2900532" cy="1212574"/>
          </a:xfrm>
          <a:prstGeom prst="rect">
            <a:avLst/>
          </a:prstGeom>
        </p:spPr>
      </p:pic>
      <p:sp>
        <p:nvSpPr>
          <p:cNvPr id="4" name="CasellaDiTesto 3">
            <a:extLst>
              <a:ext uri="{FF2B5EF4-FFF2-40B4-BE49-F238E27FC236}">
                <a16:creationId xmlns:a16="http://schemas.microsoft.com/office/drawing/2014/main" xmlns="" id="{BD275D6D-B637-4730-950F-2B906171F9D2}"/>
              </a:ext>
            </a:extLst>
          </p:cNvPr>
          <p:cNvSpPr txBox="1"/>
          <p:nvPr/>
        </p:nvSpPr>
        <p:spPr>
          <a:xfrm>
            <a:off x="930661" y="68020"/>
            <a:ext cx="9286764"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4400" b="1" i="0" u="none" strike="noStrike" kern="1200" cap="none" spc="0" normalizeH="0" baseline="0" noProof="0" dirty="0">
                <a:ln w="0"/>
                <a:solidFill>
                  <a:srgbClr val="A5B592">
                    <a:lumMod val="50000"/>
                  </a:srgbClr>
                </a:solidFill>
                <a:effectLst>
                  <a:outerShdw blurRad="38100" dist="38100" dir="2700000" algn="tl">
                    <a:srgbClr val="000000">
                      <a:alpha val="43137"/>
                    </a:srgbClr>
                  </a:outerShdw>
                </a:effectLst>
                <a:uLnTx/>
                <a:uFillTx/>
                <a:latin typeface="Calibri"/>
                <a:ea typeface="+mn-ea"/>
                <a:cs typeface="+mn-cs"/>
              </a:rPr>
              <a:t>Per saperne di più…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0" i="1" u="none" strike="noStrike" kern="1200" cap="none" spc="0" normalizeH="0" baseline="0" noProof="0" dirty="0">
                <a:ln>
                  <a:noFill/>
                </a:ln>
                <a:solidFill>
                  <a:prstClr val="black"/>
                </a:solidFill>
                <a:effectLst/>
                <a:uLnTx/>
                <a:uFillTx/>
                <a:latin typeface="Calibri"/>
                <a:ea typeface="+mn-ea"/>
                <a:cs typeface="+mn-cs"/>
              </a:rPr>
              <a:t>To know more ...</a:t>
            </a:r>
            <a:endParaRPr kumimoji="0" lang="it-IT" sz="2800" b="1" i="1" u="none" strike="noStrike" kern="1200" cap="none" spc="0" normalizeH="0" baseline="0" noProof="0" dirty="0">
              <a:ln w="0"/>
              <a:solidFill>
                <a:srgbClr val="A5B592">
                  <a:lumMod val="50000"/>
                </a:srgbClr>
              </a:solidFill>
              <a:effectLst>
                <a:outerShdw blurRad="38100" dist="38100" dir="2700000" algn="tl">
                  <a:srgbClr val="000000">
                    <a:alpha val="43137"/>
                  </a:srgbClr>
                </a:outerShdw>
              </a:effectLst>
              <a:uLnTx/>
              <a:uFillTx/>
              <a:latin typeface="Calibri"/>
              <a:ea typeface="+mn-ea"/>
              <a:cs typeface="+mn-cs"/>
            </a:endParaRPr>
          </a:p>
        </p:txBody>
      </p:sp>
      <p:sp>
        <p:nvSpPr>
          <p:cNvPr id="2" name="Rettangolo 1">
            <a:extLst>
              <a:ext uri="{FF2B5EF4-FFF2-40B4-BE49-F238E27FC236}">
                <a16:creationId xmlns:a16="http://schemas.microsoft.com/office/drawing/2014/main" xmlns="" id="{1853D014-128F-4546-84FD-C78729379552}"/>
              </a:ext>
            </a:extLst>
          </p:cNvPr>
          <p:cNvSpPr/>
          <p:nvPr/>
        </p:nvSpPr>
        <p:spPr>
          <a:xfrm>
            <a:off x="490330" y="1404731"/>
            <a:ext cx="10393917" cy="452431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809EC2">
                    <a:lumMod val="50000"/>
                  </a:srgbClr>
                </a:solidFill>
                <a:effectLst/>
                <a:uLnTx/>
                <a:uFillTx/>
                <a:latin typeface="Calibri"/>
                <a:ea typeface="+mn-ea"/>
                <a:cs typeface="+mn-cs"/>
              </a:rPr>
              <a:t>http://www.lastampa.it/2018/04/11/esteri/intelligenza-artificiale-lue-non-vuole-restare-indietro-e-investe-due-miliardi-entro-il-eH7Qzd3w9HtOlZTyqWwPzN/pagina.html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sng" strike="noStrike" kern="1200" cap="none" spc="0" normalizeH="0" baseline="0" noProof="0" dirty="0">
              <a:ln>
                <a:noFill/>
              </a:ln>
              <a:solidFill>
                <a:srgbClr val="809EC2">
                  <a:lumMod val="50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809EC2">
                    <a:lumMod val="50000"/>
                  </a:srgbClr>
                </a:solidFill>
                <a:effectLst/>
                <a:uLnTx/>
                <a:uFillTx/>
                <a:latin typeface="Calibri"/>
                <a:ea typeface="+mn-ea"/>
                <a:cs typeface="+mn-cs"/>
              </a:rPr>
              <a:t>http://www.lastampa.it/2018/05/01/tecnologia/tutte-le-sfide-dellintelligenza-artificiale-ldVJSgFAQW70w8P37EBaUJ/pagina.html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sng" strike="noStrike" kern="1200" cap="none" spc="0" normalizeH="0" baseline="0" noProof="0" dirty="0">
              <a:ln>
                <a:noFill/>
              </a:ln>
              <a:solidFill>
                <a:srgbClr val="809EC2">
                  <a:lumMod val="50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809EC2">
                    <a:lumMod val="50000"/>
                  </a:srgbClr>
                </a:solidFill>
                <a:effectLst/>
                <a:uLnTx/>
                <a:uFillTx/>
                <a:latin typeface="Calibri"/>
                <a:ea typeface="+mn-ea"/>
                <a:cs typeface="+mn-cs"/>
              </a:rPr>
              <a:t>https://www.ilfattoquotidiano.it/2017/11/13/intelligenza-artificiale-la-donna-robot-sophia-mette-in-difficolta-perfino-gli-scienziati/3973730/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sng" strike="noStrike" kern="1200" cap="none" spc="0" normalizeH="0" baseline="0" noProof="0" dirty="0">
              <a:ln>
                <a:noFill/>
              </a:ln>
              <a:solidFill>
                <a:srgbClr val="809EC2">
                  <a:lumMod val="50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809EC2">
                    <a:lumMod val="50000"/>
                  </a:srgbClr>
                </a:solidFill>
                <a:effectLst/>
                <a:uLnTx/>
                <a:uFillTx/>
                <a:latin typeface="Calibri"/>
                <a:ea typeface="+mn-ea"/>
                <a:cs typeface="+mn-cs"/>
              </a:rPr>
              <a:t>http://www.today.it/scienze/sophia-donna-robot.html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sng" strike="noStrike" kern="1200" cap="none" spc="0" normalizeH="0" baseline="0" noProof="0" dirty="0">
              <a:ln>
                <a:noFill/>
              </a:ln>
              <a:solidFill>
                <a:srgbClr val="809EC2">
                  <a:lumMod val="50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809EC2">
                    <a:lumMod val="50000"/>
                  </a:srgbClr>
                </a:solidFill>
                <a:effectLst/>
                <a:uLnTx/>
                <a:uFillTx/>
                <a:latin typeface="Calibri"/>
                <a:ea typeface="+mn-ea"/>
                <a:cs typeface="+mn-cs"/>
              </a:rPr>
              <a:t>http://www.lastampa.it/2018/05/01/tecnologia/tutte-le-sfide-dellintelligenza-artificiale-ldVJSgFAQW70w8P37EBaUJ/pagina.html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809EC2">
                    <a:lumMod val="50000"/>
                  </a:srgbClr>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809EC2">
                    <a:lumMod val="50000"/>
                  </a:srgbClr>
                </a:solidFill>
                <a:effectLst/>
                <a:uLnTx/>
                <a:uFillTx/>
                <a:latin typeface="Calibri"/>
                <a:ea typeface="+mn-ea"/>
                <a:cs typeface="+mn-cs"/>
              </a:rPr>
              <a:t>http://www.lastampa.it/2018/01/23/economia/lintelligenza-artificiale-e-i-suoi-rischi-sette-su-dieci-cambieranno-lavoro-oorCWqsT1lyBfBxSfzfqaM/pagina.html</a:t>
            </a:r>
          </a:p>
        </p:txBody>
      </p:sp>
      <p:sp>
        <p:nvSpPr>
          <p:cNvPr id="6" name="Segnaposto numero diapositiva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xmlns="" val="2406275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801C9795-D9AD-4629-8B97-4952FE4744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09003" y="5645426"/>
            <a:ext cx="2900532" cy="1212574"/>
          </a:xfrm>
          <a:prstGeom prst="rect">
            <a:avLst/>
          </a:prstGeom>
        </p:spPr>
      </p:pic>
      <p:sp>
        <p:nvSpPr>
          <p:cNvPr id="7" name="Segnaposto numero diapositiva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Rettangolo 1">
            <a:extLst>
              <a:ext uri="{FF2B5EF4-FFF2-40B4-BE49-F238E27FC236}">
                <a16:creationId xmlns:a16="http://schemas.microsoft.com/office/drawing/2014/main" xmlns="" id="{6D1AAB60-8E91-47CB-AC76-3004BC437AC8}"/>
              </a:ext>
            </a:extLst>
          </p:cNvPr>
          <p:cNvSpPr/>
          <p:nvPr/>
        </p:nvSpPr>
        <p:spPr>
          <a:xfrm>
            <a:off x="698721" y="669265"/>
            <a:ext cx="6096000" cy="1323439"/>
          </a:xfrm>
          <a:prstGeom prst="rect">
            <a:avLst/>
          </a:prstGeom>
        </p:spPr>
        <p:txBody>
          <a:bodyPr>
            <a:spAutoFit/>
          </a:bodyPr>
          <a:lstStyle/>
          <a:p>
            <a:pPr algn="just">
              <a:spcAft>
                <a:spcPts val="0"/>
              </a:spcAft>
            </a:pPr>
            <a:r>
              <a:rPr lang="it-IT" sz="2000" b="1" dirty="0">
                <a:latin typeface="Calibri" panose="020F0502020204030204" pitchFamily="34" charset="0"/>
                <a:ea typeface="Calibri" panose="020F0502020204030204" pitchFamily="34" charset="0"/>
                <a:cs typeface="Times New Roman" panose="02020603050405020304" pitchFamily="18" charset="0"/>
              </a:rPr>
              <a:t>Si è rafforzata la mia convinzione della necessità di uno sguardo di genere anche in settori nei quali potrebbe sembrare ininfluente.</a:t>
            </a:r>
          </a:p>
          <a:p>
            <a:pPr algn="just">
              <a:spcAft>
                <a:spcPts val="0"/>
              </a:spcAft>
            </a:pPr>
            <a:r>
              <a:rPr lang="it-IT" sz="2000" b="1" dirty="0">
                <a:latin typeface="Calibri" panose="020F0502020204030204" pitchFamily="34" charset="0"/>
                <a:ea typeface="Calibri" panose="020F0502020204030204" pitchFamily="34" charset="0"/>
                <a:cs typeface="Times New Roman" panose="02020603050405020304" pitchFamily="18" charset="0"/>
              </a:rPr>
              <a:t> </a:t>
            </a:r>
          </a:p>
        </p:txBody>
      </p:sp>
      <p:pic>
        <p:nvPicPr>
          <p:cNvPr id="4" name="Immagine 3">
            <a:extLst>
              <a:ext uri="{FF2B5EF4-FFF2-40B4-BE49-F238E27FC236}">
                <a16:creationId xmlns:a16="http://schemas.microsoft.com/office/drawing/2014/main" xmlns="" id="{400E3A0E-251F-4497-80FE-46F5E66AF0E0}"/>
              </a:ext>
            </a:extLst>
          </p:cNvPr>
          <p:cNvPicPr>
            <a:picLocks noChangeAspect="1"/>
          </p:cNvPicPr>
          <p:nvPr/>
        </p:nvPicPr>
        <p:blipFill>
          <a:blip r:embed="rId3" cstate="print"/>
          <a:stretch>
            <a:fillRect/>
          </a:stretch>
        </p:blipFill>
        <p:spPr>
          <a:xfrm>
            <a:off x="7160613" y="507824"/>
            <a:ext cx="3789327" cy="2128666"/>
          </a:xfrm>
          <a:prstGeom prst="rect">
            <a:avLst/>
          </a:prstGeom>
        </p:spPr>
      </p:pic>
      <p:sp>
        <p:nvSpPr>
          <p:cNvPr id="5" name="Rettangolo 4">
            <a:extLst>
              <a:ext uri="{FF2B5EF4-FFF2-40B4-BE49-F238E27FC236}">
                <a16:creationId xmlns:a16="http://schemas.microsoft.com/office/drawing/2014/main" xmlns="" id="{1A180F0C-359D-4695-B7B4-549C3247BED8}"/>
              </a:ext>
            </a:extLst>
          </p:cNvPr>
          <p:cNvSpPr/>
          <p:nvPr/>
        </p:nvSpPr>
        <p:spPr>
          <a:xfrm>
            <a:off x="5001407" y="3357916"/>
            <a:ext cx="6096000" cy="923330"/>
          </a:xfrm>
          <a:prstGeom prst="rect">
            <a:avLst/>
          </a:prstGeom>
        </p:spPr>
        <p:txBody>
          <a:bodyPr wrap="square">
            <a:spAutoFit/>
          </a:bodyPr>
          <a:lstStyle/>
          <a:p>
            <a:r>
              <a:rPr lang="it-IT" b="1" dirty="0"/>
              <a:t>Un’altra prova dell’importanza del ruolo dell’associazionismo femminile per diffondere la consapevolezza e il superamento degli stereotipi da cui anche la matematica non è esente. </a:t>
            </a:r>
          </a:p>
        </p:txBody>
      </p:sp>
      <p:pic>
        <p:nvPicPr>
          <p:cNvPr id="8" name="Immagine 7">
            <a:extLst>
              <a:ext uri="{FF2B5EF4-FFF2-40B4-BE49-F238E27FC236}">
                <a16:creationId xmlns:a16="http://schemas.microsoft.com/office/drawing/2014/main" xmlns="" id="{3ACAC3D9-5706-4A68-A716-4C36FC8A0AA7}"/>
              </a:ext>
            </a:extLst>
          </p:cNvPr>
          <p:cNvPicPr>
            <a:picLocks noChangeAspect="1"/>
          </p:cNvPicPr>
          <p:nvPr/>
        </p:nvPicPr>
        <p:blipFill>
          <a:blip r:embed="rId4" cstate="print"/>
          <a:stretch>
            <a:fillRect/>
          </a:stretch>
        </p:blipFill>
        <p:spPr>
          <a:xfrm>
            <a:off x="789792" y="3356082"/>
            <a:ext cx="3776870" cy="2832653"/>
          </a:xfrm>
          <a:prstGeom prst="rect">
            <a:avLst/>
          </a:prstGeom>
        </p:spPr>
      </p:pic>
      <p:sp>
        <p:nvSpPr>
          <p:cNvPr id="9" name="Rettangolo 8">
            <a:extLst>
              <a:ext uri="{FF2B5EF4-FFF2-40B4-BE49-F238E27FC236}">
                <a16:creationId xmlns:a16="http://schemas.microsoft.com/office/drawing/2014/main" xmlns="" id="{22D2D2EA-3138-437B-9BEB-89DAD4E64FE4}"/>
              </a:ext>
            </a:extLst>
          </p:cNvPr>
          <p:cNvSpPr/>
          <p:nvPr/>
        </p:nvSpPr>
        <p:spPr>
          <a:xfrm>
            <a:off x="5001407" y="4501671"/>
            <a:ext cx="6096000" cy="923330"/>
          </a:xfrm>
          <a:prstGeom prst="rect">
            <a:avLst/>
          </a:prstGeom>
        </p:spPr>
        <p:txBody>
          <a:bodyPr>
            <a:spAutoFit/>
          </a:bodyPr>
          <a:lstStyle/>
          <a:p>
            <a:r>
              <a:rPr lang="en-US" i="1" dirty="0"/>
              <a:t>Another test that confirms the importance of the role of female associations to spread the awareness and the overcoming of the stereotypes from which also mathematics is not exempt.</a:t>
            </a:r>
            <a:endParaRPr lang="it-IT" i="1" dirty="0"/>
          </a:p>
        </p:txBody>
      </p:sp>
      <p:sp>
        <p:nvSpPr>
          <p:cNvPr id="10" name="Rettangolo 9">
            <a:extLst>
              <a:ext uri="{FF2B5EF4-FFF2-40B4-BE49-F238E27FC236}">
                <a16:creationId xmlns:a16="http://schemas.microsoft.com/office/drawing/2014/main" xmlns="" id="{87A985EA-026D-41D7-BCDE-CBDDBEA2E361}"/>
              </a:ext>
            </a:extLst>
          </p:cNvPr>
          <p:cNvSpPr/>
          <p:nvPr/>
        </p:nvSpPr>
        <p:spPr>
          <a:xfrm>
            <a:off x="698721" y="1658329"/>
            <a:ext cx="6096000" cy="646331"/>
          </a:xfrm>
          <a:prstGeom prst="rect">
            <a:avLst/>
          </a:prstGeom>
        </p:spPr>
        <p:txBody>
          <a:bodyPr>
            <a:spAutoFit/>
          </a:bodyPr>
          <a:lstStyle/>
          <a:p>
            <a:r>
              <a:rPr lang="en-US" i="1" dirty="0"/>
              <a:t>I truly believe that we require to give a gender glance in areas in which it might not seem influential.</a:t>
            </a:r>
            <a:endParaRPr lang="it-IT" i="1" dirty="0"/>
          </a:p>
        </p:txBody>
      </p:sp>
    </p:spTree>
    <p:extLst>
      <p:ext uri="{BB962C8B-B14F-4D97-AF65-F5344CB8AC3E}">
        <p14:creationId xmlns:p14="http://schemas.microsoft.com/office/powerpoint/2010/main" xmlns="" val="46207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801C9795-D9AD-4629-8B97-4952FE4744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09003" y="5645426"/>
            <a:ext cx="2900532" cy="1212574"/>
          </a:xfrm>
          <a:prstGeom prst="rect">
            <a:avLst/>
          </a:prstGeom>
        </p:spPr>
      </p:pic>
      <p:sp>
        <p:nvSpPr>
          <p:cNvPr id="7" name="Segnaposto numero diapositiva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 name="Rettangolo 3">
            <a:extLst>
              <a:ext uri="{FF2B5EF4-FFF2-40B4-BE49-F238E27FC236}">
                <a16:creationId xmlns:a16="http://schemas.microsoft.com/office/drawing/2014/main" xmlns="" id="{D4559F5B-B46A-4F4C-8191-CE73F5BD360B}"/>
              </a:ext>
            </a:extLst>
          </p:cNvPr>
          <p:cNvSpPr/>
          <p:nvPr/>
        </p:nvSpPr>
        <p:spPr>
          <a:xfrm>
            <a:off x="3909390" y="565308"/>
            <a:ext cx="7063409" cy="1477328"/>
          </a:xfrm>
          <a:prstGeom prst="rect">
            <a:avLst/>
          </a:prstGeom>
        </p:spPr>
        <p:txBody>
          <a:bodyPr wrap="square">
            <a:spAutoFit/>
          </a:bodyPr>
          <a:lstStyle/>
          <a:p>
            <a:r>
              <a:rPr lang="it-IT" b="1" dirty="0"/>
              <a:t>La Rete per la Parità da otto anni è impegnata, anche in collaborazione con università, altre associazioni, reti di associazioni e gruppi di donne,  per completare il percorso dalla parità formale a quella sostanziale.</a:t>
            </a:r>
          </a:p>
          <a:p>
            <a:endParaRPr lang="it-IT" b="1" dirty="0"/>
          </a:p>
          <a:p>
            <a:endParaRPr lang="it-IT" b="1" dirty="0"/>
          </a:p>
        </p:txBody>
      </p:sp>
      <p:pic>
        <p:nvPicPr>
          <p:cNvPr id="5" name="Immagine 4">
            <a:extLst>
              <a:ext uri="{FF2B5EF4-FFF2-40B4-BE49-F238E27FC236}">
                <a16:creationId xmlns:a16="http://schemas.microsoft.com/office/drawing/2014/main" xmlns="" id="{928EF840-B2CF-41F6-AC4D-17966BD39207}"/>
              </a:ext>
            </a:extLst>
          </p:cNvPr>
          <p:cNvPicPr>
            <a:picLocks noChangeAspect="1"/>
          </p:cNvPicPr>
          <p:nvPr/>
        </p:nvPicPr>
        <p:blipFill rotWithShape="1">
          <a:blip r:embed="rId3" cstate="print"/>
          <a:srcRect r="63561" b="22750"/>
          <a:stretch/>
        </p:blipFill>
        <p:spPr>
          <a:xfrm>
            <a:off x="265044" y="401812"/>
            <a:ext cx="2782956" cy="2471735"/>
          </a:xfrm>
          <a:prstGeom prst="rect">
            <a:avLst/>
          </a:prstGeom>
        </p:spPr>
      </p:pic>
      <p:sp>
        <p:nvSpPr>
          <p:cNvPr id="6" name="Rettangolo 5">
            <a:extLst>
              <a:ext uri="{FF2B5EF4-FFF2-40B4-BE49-F238E27FC236}">
                <a16:creationId xmlns:a16="http://schemas.microsoft.com/office/drawing/2014/main" xmlns="" id="{ADF2B12F-D3BD-458B-BD03-EC86CBBEF752}"/>
              </a:ext>
            </a:extLst>
          </p:cNvPr>
          <p:cNvSpPr/>
          <p:nvPr/>
        </p:nvSpPr>
        <p:spPr>
          <a:xfrm>
            <a:off x="441535" y="3799788"/>
            <a:ext cx="10668000" cy="369332"/>
          </a:xfrm>
          <a:prstGeom prst="rect">
            <a:avLst/>
          </a:prstGeom>
        </p:spPr>
        <p:txBody>
          <a:bodyPr wrap="square">
            <a:spAutoFit/>
          </a:bodyPr>
          <a:lstStyle/>
          <a:p>
            <a:r>
              <a:rPr lang="it-IT" b="1" dirty="0"/>
              <a:t>Un percorso contrastato e sempre a rischio di passi indietro, che richiede l’impegno anche di uomini illuminati</a:t>
            </a:r>
          </a:p>
        </p:txBody>
      </p:sp>
      <p:sp>
        <p:nvSpPr>
          <p:cNvPr id="9" name="Rettangolo 8">
            <a:extLst>
              <a:ext uri="{FF2B5EF4-FFF2-40B4-BE49-F238E27FC236}">
                <a16:creationId xmlns:a16="http://schemas.microsoft.com/office/drawing/2014/main" xmlns="" id="{12FE5637-B7F1-4B54-B1DE-A177DD7F4C4C}"/>
              </a:ext>
            </a:extLst>
          </p:cNvPr>
          <p:cNvSpPr/>
          <p:nvPr/>
        </p:nvSpPr>
        <p:spPr>
          <a:xfrm>
            <a:off x="3909389" y="1673218"/>
            <a:ext cx="7200145" cy="923330"/>
          </a:xfrm>
          <a:prstGeom prst="rect">
            <a:avLst/>
          </a:prstGeom>
        </p:spPr>
        <p:txBody>
          <a:bodyPr wrap="square">
            <a:spAutoFit/>
          </a:bodyPr>
          <a:lstStyle/>
          <a:p>
            <a:pPr algn="just"/>
            <a:r>
              <a:rPr lang="en-US" i="1" dirty="0"/>
              <a:t>“Rete per la </a:t>
            </a:r>
            <a:r>
              <a:rPr lang="en-US" i="1" dirty="0" err="1"/>
              <a:t>Parità</a:t>
            </a:r>
            <a:r>
              <a:rPr lang="en-US" i="1" dirty="0"/>
              <a:t>” in partnership with Universities, </a:t>
            </a:r>
            <a:r>
              <a:rPr lang="en-US" i="1" dirty="0" err="1"/>
              <a:t>Organisations</a:t>
            </a:r>
            <a:r>
              <a:rPr lang="en-US" i="1" dirty="0"/>
              <a:t>, women’s groups, is committed eight years to shift towards seeking, not only formal equality, but also real, substantive equality.</a:t>
            </a:r>
            <a:endParaRPr lang="it-IT" i="1" dirty="0"/>
          </a:p>
        </p:txBody>
      </p:sp>
      <p:sp>
        <p:nvSpPr>
          <p:cNvPr id="2" name="Rettangolo 1">
            <a:extLst>
              <a:ext uri="{FF2B5EF4-FFF2-40B4-BE49-F238E27FC236}">
                <a16:creationId xmlns:a16="http://schemas.microsoft.com/office/drawing/2014/main" xmlns="" id="{2E97B42F-5F75-4D61-9DBB-BB3E23E4BD24}"/>
              </a:ext>
            </a:extLst>
          </p:cNvPr>
          <p:cNvSpPr/>
          <p:nvPr/>
        </p:nvSpPr>
        <p:spPr>
          <a:xfrm>
            <a:off x="441535" y="4169120"/>
            <a:ext cx="10531264" cy="369332"/>
          </a:xfrm>
          <a:prstGeom prst="rect">
            <a:avLst/>
          </a:prstGeom>
        </p:spPr>
        <p:txBody>
          <a:bodyPr wrap="square">
            <a:spAutoFit/>
          </a:bodyPr>
          <a:lstStyle/>
          <a:p>
            <a:r>
              <a:rPr lang="en-US" dirty="0"/>
              <a:t>A contrasted path and always at risk of backtracking, which requires the commitment of enlightened men too</a:t>
            </a:r>
            <a:endParaRPr lang="it-IT" dirty="0"/>
          </a:p>
        </p:txBody>
      </p:sp>
    </p:spTree>
    <p:extLst>
      <p:ext uri="{BB962C8B-B14F-4D97-AF65-F5344CB8AC3E}">
        <p14:creationId xmlns:p14="http://schemas.microsoft.com/office/powerpoint/2010/main" xmlns="" val="3035584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801C9795-D9AD-4629-8B97-4952FE4744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09003" y="5645426"/>
            <a:ext cx="2900532" cy="1212574"/>
          </a:xfrm>
          <a:prstGeom prst="rect">
            <a:avLst/>
          </a:prstGeom>
        </p:spPr>
      </p:pic>
      <p:sp>
        <p:nvSpPr>
          <p:cNvPr id="7" name="Segnaposto numero diapositiva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Rettangolo 1">
            <a:extLst>
              <a:ext uri="{FF2B5EF4-FFF2-40B4-BE49-F238E27FC236}">
                <a16:creationId xmlns:a16="http://schemas.microsoft.com/office/drawing/2014/main" xmlns="" id="{3020024A-1E14-4C0B-9B61-8A256A75EF1F}"/>
              </a:ext>
            </a:extLst>
          </p:cNvPr>
          <p:cNvSpPr/>
          <p:nvPr/>
        </p:nvSpPr>
        <p:spPr>
          <a:xfrm>
            <a:off x="5388458" y="2969068"/>
            <a:ext cx="5987259" cy="2585323"/>
          </a:xfrm>
          <a:prstGeom prst="rect">
            <a:avLst/>
          </a:prstGeom>
        </p:spPr>
        <p:txBody>
          <a:bodyPr wrap="square">
            <a:spAutoFit/>
          </a:bodyPr>
          <a:lstStyle/>
          <a:p>
            <a:endParaRPr lang="it-IT" b="1" dirty="0"/>
          </a:p>
          <a:p>
            <a:r>
              <a:rPr lang="it-IT" b="1" dirty="0"/>
              <a:t> </a:t>
            </a:r>
          </a:p>
          <a:p>
            <a:r>
              <a:rPr lang="it-IT" b="1" dirty="0"/>
              <a:t>Tra questi il Goal 5- Uguaglianza di genere: senza le donne non c’è futuro sostenibile per il nostro pianeta, l’unico che abbiamo.</a:t>
            </a:r>
          </a:p>
          <a:p>
            <a:endParaRPr lang="it-IT" b="1" dirty="0"/>
          </a:p>
          <a:p>
            <a:r>
              <a:rPr lang="en-US" i="1" dirty="0"/>
              <a:t>Among these commitments there is the Goal 5 -The gender equality: without women our </a:t>
            </a:r>
            <a:r>
              <a:rPr lang="en-US" i="1" dirty="0" err="1"/>
              <a:t>our</a:t>
            </a:r>
            <a:r>
              <a:rPr lang="en-US" i="1" dirty="0"/>
              <a:t> planet has no sustainable future </a:t>
            </a:r>
            <a:endParaRPr lang="it-IT" i="1" dirty="0"/>
          </a:p>
        </p:txBody>
      </p:sp>
      <p:pic>
        <p:nvPicPr>
          <p:cNvPr id="5" name="Immagine 4">
            <a:extLst>
              <a:ext uri="{FF2B5EF4-FFF2-40B4-BE49-F238E27FC236}">
                <a16:creationId xmlns:a16="http://schemas.microsoft.com/office/drawing/2014/main" xmlns="" id="{42B3D0E8-3224-47A0-8824-D6BEC8A9E862}"/>
              </a:ext>
            </a:extLst>
          </p:cNvPr>
          <p:cNvPicPr>
            <a:picLocks noChangeAspect="1"/>
          </p:cNvPicPr>
          <p:nvPr/>
        </p:nvPicPr>
        <p:blipFill>
          <a:blip r:embed="rId3" cstate="print"/>
          <a:stretch>
            <a:fillRect/>
          </a:stretch>
        </p:blipFill>
        <p:spPr>
          <a:xfrm>
            <a:off x="402742" y="4293704"/>
            <a:ext cx="4840150" cy="2329484"/>
          </a:xfrm>
          <a:prstGeom prst="rect">
            <a:avLst/>
          </a:prstGeom>
        </p:spPr>
      </p:pic>
      <p:pic>
        <p:nvPicPr>
          <p:cNvPr id="10" name="Immagine 9">
            <a:extLst>
              <a:ext uri="{FF2B5EF4-FFF2-40B4-BE49-F238E27FC236}">
                <a16:creationId xmlns:a16="http://schemas.microsoft.com/office/drawing/2014/main" xmlns="" id="{99144F12-DF0C-427E-83DC-69B24FED3FF8}"/>
              </a:ext>
            </a:extLst>
          </p:cNvPr>
          <p:cNvPicPr>
            <a:picLocks noChangeAspect="1"/>
          </p:cNvPicPr>
          <p:nvPr/>
        </p:nvPicPr>
        <p:blipFill rotWithShape="1">
          <a:blip r:embed="rId3" cstate="print"/>
          <a:srcRect l="65749" r="17883" b="70130"/>
          <a:stretch/>
        </p:blipFill>
        <p:spPr>
          <a:xfrm>
            <a:off x="3533153" y="3370963"/>
            <a:ext cx="1855305" cy="1629430"/>
          </a:xfrm>
          <a:prstGeom prst="rect">
            <a:avLst/>
          </a:prstGeom>
        </p:spPr>
      </p:pic>
      <p:sp>
        <p:nvSpPr>
          <p:cNvPr id="11" name="Rettangolo 10">
            <a:extLst>
              <a:ext uri="{FF2B5EF4-FFF2-40B4-BE49-F238E27FC236}">
                <a16:creationId xmlns:a16="http://schemas.microsoft.com/office/drawing/2014/main" xmlns="" id="{347B7D2B-EDC5-438D-B924-1BBDF3717266}"/>
              </a:ext>
            </a:extLst>
          </p:cNvPr>
          <p:cNvSpPr/>
          <p:nvPr/>
        </p:nvSpPr>
        <p:spPr>
          <a:xfrm>
            <a:off x="382968" y="530494"/>
            <a:ext cx="7752522" cy="1200329"/>
          </a:xfrm>
          <a:prstGeom prst="rect">
            <a:avLst/>
          </a:prstGeom>
        </p:spPr>
        <p:txBody>
          <a:bodyPr wrap="square">
            <a:spAutoFit/>
          </a:bodyPr>
          <a:lstStyle/>
          <a:p>
            <a:pPr algn="just"/>
            <a:r>
              <a:rPr lang="it-IT" b="1" dirty="0"/>
              <a:t>Si sta rilevando molto utile fare parte dell’Alleanza per lo Sviluppo Sostenibile, che raggruppa circa 200 tra Università, Associazioni, Fondazioni, Sindacati e Associazioni imprenditoriali e ha lo scopo di far rispettare in Italia gli impegni derivanti dall’Agenda ONU 2030 sui 17 obiettivi individuati</a:t>
            </a:r>
          </a:p>
        </p:txBody>
      </p:sp>
      <p:pic>
        <p:nvPicPr>
          <p:cNvPr id="12" name="Immagine 11">
            <a:extLst>
              <a:ext uri="{FF2B5EF4-FFF2-40B4-BE49-F238E27FC236}">
                <a16:creationId xmlns:a16="http://schemas.microsoft.com/office/drawing/2014/main" xmlns="" id="{80B411FA-E0F2-42B2-8F7A-C60A15B3E7E3}"/>
              </a:ext>
            </a:extLst>
          </p:cNvPr>
          <p:cNvPicPr>
            <a:picLocks noChangeAspect="1"/>
          </p:cNvPicPr>
          <p:nvPr/>
        </p:nvPicPr>
        <p:blipFill>
          <a:blip r:embed="rId4" cstate="print"/>
          <a:stretch>
            <a:fillRect/>
          </a:stretch>
        </p:blipFill>
        <p:spPr>
          <a:xfrm>
            <a:off x="8135490" y="431938"/>
            <a:ext cx="2974045" cy="1397443"/>
          </a:xfrm>
          <a:prstGeom prst="rect">
            <a:avLst/>
          </a:prstGeom>
        </p:spPr>
      </p:pic>
      <p:sp>
        <p:nvSpPr>
          <p:cNvPr id="4" name="Rettangolo 3">
            <a:extLst>
              <a:ext uri="{FF2B5EF4-FFF2-40B4-BE49-F238E27FC236}">
                <a16:creationId xmlns:a16="http://schemas.microsoft.com/office/drawing/2014/main" xmlns="" id="{EFBDFA53-CA2E-438E-83E9-4762096E2D0C}"/>
              </a:ext>
            </a:extLst>
          </p:cNvPr>
          <p:cNvSpPr/>
          <p:nvPr/>
        </p:nvSpPr>
        <p:spPr>
          <a:xfrm>
            <a:off x="382967" y="1719308"/>
            <a:ext cx="10550075" cy="1200329"/>
          </a:xfrm>
          <a:prstGeom prst="rect">
            <a:avLst/>
          </a:prstGeom>
        </p:spPr>
        <p:txBody>
          <a:bodyPr wrap="square">
            <a:spAutoFit/>
          </a:bodyPr>
          <a:lstStyle/>
          <a:p>
            <a:r>
              <a:rPr lang="en-US" i="1" dirty="0"/>
              <a:t>Being part of “</a:t>
            </a:r>
            <a:r>
              <a:rPr lang="en-US" i="1" dirty="0" err="1"/>
              <a:t>Alleanza</a:t>
            </a:r>
            <a:r>
              <a:rPr lang="en-US" i="1" dirty="0"/>
              <a:t> per lo </a:t>
            </a:r>
            <a:r>
              <a:rPr lang="en-US" i="1" dirty="0" err="1"/>
              <a:t>Sviluppo</a:t>
            </a:r>
            <a:r>
              <a:rPr lang="en-US" i="1" dirty="0"/>
              <a:t> </a:t>
            </a:r>
            <a:r>
              <a:rPr lang="en-US" i="1" dirty="0" err="1"/>
              <a:t>sostenibile</a:t>
            </a:r>
            <a:r>
              <a:rPr lang="en-US" i="1" dirty="0"/>
              <a:t>” is proving very useful: they gather approximately 200 activities including Universities, </a:t>
            </a:r>
            <a:r>
              <a:rPr lang="en-US" i="1" dirty="0" err="1"/>
              <a:t>Organisations</a:t>
            </a:r>
            <a:r>
              <a:rPr lang="en-US" i="1" dirty="0"/>
              <a:t>, Foundations, Trade Unions and Business Associations and they aims to ensure that the commitments taken in the “Agenda ONU 2030”, exactly in the 17 identified points, are complied with. </a:t>
            </a:r>
            <a:endParaRPr lang="it-IT" i="1" dirty="0"/>
          </a:p>
        </p:txBody>
      </p:sp>
    </p:spTree>
    <p:extLst>
      <p:ext uri="{BB962C8B-B14F-4D97-AF65-F5344CB8AC3E}">
        <p14:creationId xmlns:p14="http://schemas.microsoft.com/office/powerpoint/2010/main" xmlns="" val="79004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801C9795-D9AD-4629-8B97-4952FE4744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09003" y="5645426"/>
            <a:ext cx="2900532" cy="1212574"/>
          </a:xfrm>
          <a:prstGeom prst="rect">
            <a:avLst/>
          </a:prstGeom>
        </p:spPr>
      </p:pic>
      <p:sp>
        <p:nvSpPr>
          <p:cNvPr id="2" name="CasellaDiTesto 1">
            <a:extLst>
              <a:ext uri="{FF2B5EF4-FFF2-40B4-BE49-F238E27FC236}">
                <a16:creationId xmlns:a16="http://schemas.microsoft.com/office/drawing/2014/main" xmlns="" id="{F1E37981-F737-4CE9-8DB7-6081CFBDCEAD}"/>
              </a:ext>
            </a:extLst>
          </p:cNvPr>
          <p:cNvSpPr txBox="1"/>
          <p:nvPr/>
        </p:nvSpPr>
        <p:spPr>
          <a:xfrm>
            <a:off x="385573" y="0"/>
            <a:ext cx="9883112"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4000" b="1" i="0" u="none" strike="noStrike" kern="1200" cap="none" spc="0" normalizeH="0" baseline="0" noProof="0" dirty="0">
                <a:ln w="0"/>
                <a:solidFill>
                  <a:srgbClr val="A5B592">
                    <a:lumMod val="50000"/>
                  </a:srgbClr>
                </a:solidFill>
                <a:effectLst>
                  <a:outerShdw blurRad="38100" dist="38100" dir="2700000" algn="tl">
                    <a:srgbClr val="000000">
                      <a:alpha val="43137"/>
                    </a:srgbClr>
                  </a:outerShdw>
                </a:effectLst>
                <a:uLnTx/>
                <a:uFillTx/>
                <a:latin typeface="Calibri"/>
                <a:ea typeface="+mn-ea"/>
                <a:cs typeface="+mn-cs"/>
              </a:rPr>
              <a:t>… E non finisce qui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b="1" i="0" u="none" strike="noStrike" kern="1200" cap="none" spc="0" normalizeH="0" baseline="0" noProof="0" dirty="0">
                <a:ln w="0"/>
                <a:solidFill>
                  <a:srgbClr val="A5B592">
                    <a:lumMod val="50000"/>
                  </a:srgbClr>
                </a:solidFill>
                <a:effectLst>
                  <a:outerShdw blurRad="38100" dist="38100" dir="2700000" algn="tl">
                    <a:srgbClr val="000000">
                      <a:alpha val="43137"/>
                    </a:srgbClr>
                  </a:outerShdw>
                </a:effectLst>
                <a:uLnTx/>
                <a:uFillTx/>
                <a:latin typeface="Calibri"/>
                <a:ea typeface="+mn-ea"/>
                <a:cs typeface="+mn-cs"/>
              </a:rPr>
              <a:t>Come Rete per la Parità  organizzeremo  in autunno, insieme con le partecipanti al Gruppo di lavoro per il Goal 5 dell’ AsvIS,  un seminario sull’argomento.</a:t>
            </a:r>
            <a:r>
              <a:rPr kumimoji="0" lang="en-US" sz="1600" b="0" i="1"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prstClr val="black"/>
              </a:solidFill>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sz="2000" b="1" dirty="0" err="1">
                <a:ln w="0"/>
                <a:solidFill>
                  <a:srgbClr val="A5B592">
                    <a:lumMod val="50000"/>
                  </a:srgbClr>
                </a:solidFill>
                <a:effectLst>
                  <a:outerShdw blurRad="38100" dist="38100" dir="2700000" algn="tl">
                    <a:srgbClr val="000000">
                      <a:alpha val="43137"/>
                    </a:srgbClr>
                  </a:outerShdw>
                </a:effectLst>
                <a:latin typeface="Calibri"/>
              </a:rPr>
              <a:t>Seguiteci</a:t>
            </a:r>
            <a:r>
              <a:rPr lang="en-US" sz="2000" b="1" dirty="0">
                <a:ln w="0"/>
                <a:solidFill>
                  <a:srgbClr val="A5B592">
                    <a:lumMod val="50000"/>
                  </a:srgbClr>
                </a:solidFill>
                <a:effectLst>
                  <a:outerShdw blurRad="38100" dist="38100" dir="2700000" algn="tl">
                    <a:srgbClr val="000000">
                      <a:alpha val="43137"/>
                    </a:srgbClr>
                  </a:outerShdw>
                </a:effectLst>
                <a:latin typeface="Calibri"/>
              </a:rPr>
              <a:t> sul </a:t>
            </a:r>
            <a:r>
              <a:rPr lang="en-US" sz="2000" b="1" dirty="0" err="1">
                <a:ln w="0"/>
                <a:solidFill>
                  <a:srgbClr val="A5B592">
                    <a:lumMod val="50000"/>
                  </a:srgbClr>
                </a:solidFill>
                <a:effectLst>
                  <a:outerShdw blurRad="38100" dist="38100" dir="2700000" algn="tl">
                    <a:srgbClr val="000000">
                      <a:alpha val="43137"/>
                    </a:srgbClr>
                  </a:outerShdw>
                </a:effectLst>
                <a:latin typeface="Calibri"/>
              </a:rPr>
              <a:t>nostro</a:t>
            </a:r>
            <a:r>
              <a:rPr lang="en-US" sz="2000" b="1" dirty="0">
                <a:ln w="0"/>
                <a:solidFill>
                  <a:srgbClr val="A5B592">
                    <a:lumMod val="50000"/>
                  </a:srgbClr>
                </a:solidFill>
                <a:effectLst>
                  <a:outerShdw blurRad="38100" dist="38100" dir="2700000" algn="tl">
                    <a:srgbClr val="000000">
                      <a:alpha val="43137"/>
                    </a:srgbClr>
                  </a:outerShdw>
                </a:effectLst>
                <a:latin typeface="Calibri"/>
              </a:rPr>
              <a:t> </a:t>
            </a:r>
            <a:r>
              <a:rPr lang="en-US" sz="2000" b="1" dirty="0" err="1">
                <a:ln w="0"/>
                <a:solidFill>
                  <a:srgbClr val="A5B592">
                    <a:lumMod val="50000"/>
                  </a:srgbClr>
                </a:solidFill>
                <a:effectLst>
                  <a:outerShdw blurRad="38100" dist="38100" dir="2700000" algn="tl">
                    <a:srgbClr val="000000">
                      <a:alpha val="43137"/>
                    </a:srgbClr>
                  </a:outerShdw>
                </a:effectLst>
                <a:latin typeface="Calibri"/>
              </a:rPr>
              <a:t>sito</a:t>
            </a:r>
            <a:r>
              <a:rPr lang="en-US" sz="2000" b="1" dirty="0">
                <a:ln w="0"/>
                <a:solidFill>
                  <a:srgbClr val="A5B592">
                    <a:lumMod val="50000"/>
                  </a:srgbClr>
                </a:solidFill>
                <a:effectLst>
                  <a:outerShdw blurRad="38100" dist="38100" dir="2700000" algn="tl">
                    <a:srgbClr val="000000">
                      <a:alpha val="43137"/>
                    </a:srgbClr>
                  </a:outerShdw>
                </a:effectLst>
                <a:latin typeface="Calibri"/>
              </a:rPr>
              <a:t> e sui social</a:t>
            </a:r>
            <a:endParaRPr lang="it-IT" sz="2000" b="1" dirty="0">
              <a:ln w="0"/>
              <a:solidFill>
                <a:srgbClr val="A5B592">
                  <a:lumMod val="50000"/>
                </a:srgbClr>
              </a:solidFill>
              <a:effectLst>
                <a:outerShdw blurRad="38100" dist="38100" dir="2700000" algn="tl">
                  <a:srgbClr val="000000">
                    <a:alpha val="43137"/>
                  </a:srgbClr>
                </a:outerShdw>
              </a:effectLst>
              <a:latin typeface="Calibri"/>
            </a:endParaRPr>
          </a:p>
        </p:txBody>
      </p:sp>
      <p:sp>
        <p:nvSpPr>
          <p:cNvPr id="5" name="Rettangolo 1">
            <a:extLst>
              <a:ext uri="{FF2B5EF4-FFF2-40B4-BE49-F238E27FC236}">
                <a16:creationId xmlns:a16="http://schemas.microsoft.com/office/drawing/2014/main" xmlns="" id="{4BCCBA1D-3C13-4779-8BAD-A3FA2FB47AD0}"/>
              </a:ext>
            </a:extLst>
          </p:cNvPr>
          <p:cNvSpPr>
            <a:spLocks noChangeArrowheads="1"/>
          </p:cNvSpPr>
          <p:nvPr/>
        </p:nvSpPr>
        <p:spPr bwMode="auto">
          <a:xfrm>
            <a:off x="3667953" y="3702644"/>
            <a:ext cx="71723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it-IT" sz="2400" b="0" i="0" u="sng" strike="noStrike" kern="1200" cap="none" spc="0" normalizeH="0" baseline="0" noProof="0" dirty="0">
                <a:ln>
                  <a:noFill/>
                </a:ln>
                <a:solidFill>
                  <a:srgbClr val="444D26"/>
                </a:solidFill>
                <a:effectLst/>
                <a:uLnTx/>
                <a:uFillTx/>
                <a:latin typeface="Corbel" panose="020B0503020204020204" pitchFamily="34" charset="0"/>
                <a:ea typeface="+mn-ea"/>
                <a:cs typeface="+mn-cs"/>
              </a:rPr>
              <a:t>http://www.</a:t>
            </a:r>
            <a:r>
              <a:rPr kumimoji="0" lang="it-IT" altLang="it-IT" sz="2400" b="1" i="0" u="sng" strike="noStrike" kern="1200" cap="none" spc="0" normalizeH="0" baseline="0" noProof="0" dirty="0">
                <a:ln>
                  <a:noFill/>
                </a:ln>
                <a:solidFill>
                  <a:srgbClr val="444D26"/>
                </a:solidFill>
                <a:effectLst/>
                <a:uLnTx/>
                <a:uFillTx/>
                <a:latin typeface="Corbel" panose="020B0503020204020204" pitchFamily="34" charset="0"/>
                <a:ea typeface="+mn-ea"/>
                <a:cs typeface="+mn-cs"/>
              </a:rPr>
              <a:t>reteperlaparita</a:t>
            </a:r>
            <a:r>
              <a:rPr kumimoji="0" lang="it-IT" altLang="it-IT" sz="2400" b="0" i="0" u="sng" strike="noStrike" kern="1200" cap="none" spc="0" normalizeH="0" baseline="0" noProof="0" dirty="0">
                <a:ln>
                  <a:noFill/>
                </a:ln>
                <a:solidFill>
                  <a:srgbClr val="444D26"/>
                </a:solidFill>
                <a:effectLst/>
                <a:uLnTx/>
                <a:uFillTx/>
                <a:latin typeface="Corbel" panose="020B0503020204020204" pitchFamily="34" charset="0"/>
                <a:ea typeface="+mn-ea"/>
                <a:cs typeface="+mn-cs"/>
              </a:rPr>
              <a:t>.it/</a:t>
            </a:r>
          </a:p>
        </p:txBody>
      </p:sp>
      <p:pic>
        <p:nvPicPr>
          <p:cNvPr id="6" name="Immagine 2">
            <a:extLst>
              <a:ext uri="{FF2B5EF4-FFF2-40B4-BE49-F238E27FC236}">
                <a16:creationId xmlns:a16="http://schemas.microsoft.com/office/drawing/2014/main" xmlns="" id="{A249DB01-F351-41CA-B3C8-7788869E842C}"/>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36776" y="4676129"/>
            <a:ext cx="606425" cy="703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Immagine 8">
            <a:extLst>
              <a:ext uri="{FF2B5EF4-FFF2-40B4-BE49-F238E27FC236}">
                <a16:creationId xmlns:a16="http://schemas.microsoft.com/office/drawing/2014/main" xmlns="" id="{F40F8C2D-CD1A-4CEA-B6B9-BD0C6B6AC713}"/>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75779" y="4713436"/>
            <a:ext cx="647700" cy="628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CasellaDiTesto 9">
            <a:extLst>
              <a:ext uri="{FF2B5EF4-FFF2-40B4-BE49-F238E27FC236}">
                <a16:creationId xmlns:a16="http://schemas.microsoft.com/office/drawing/2014/main" xmlns="" id="{9297C980-ED95-4501-B5B9-6C61176E6693}"/>
              </a:ext>
            </a:extLst>
          </p:cNvPr>
          <p:cNvSpPr txBox="1">
            <a:spLocks noChangeArrowheads="1"/>
          </p:cNvSpPr>
          <p:nvPr/>
        </p:nvSpPr>
        <p:spPr bwMode="auto">
          <a:xfrm>
            <a:off x="1590154" y="5003911"/>
            <a:ext cx="37369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it-IT" sz="1800" b="1" i="0" u="none" strike="noStrike" kern="1200" cap="none" spc="0" normalizeH="0" baseline="0" noProof="0" dirty="0">
                <a:ln>
                  <a:noFill/>
                </a:ln>
                <a:solidFill>
                  <a:srgbClr val="444D26"/>
                </a:solidFill>
                <a:effectLst/>
                <a:uLnTx/>
                <a:uFillTx/>
                <a:latin typeface="Corbel" panose="020B0503020204020204" pitchFamily="34" charset="0"/>
                <a:ea typeface="+mn-ea"/>
                <a:cs typeface="+mn-cs"/>
              </a:rPr>
              <a:t>@</a:t>
            </a:r>
            <a:r>
              <a:rPr kumimoji="0" lang="it-IT" altLang="it-IT" sz="1800" b="1" i="0" u="none" strike="noStrike" kern="1200" cap="none" spc="0" normalizeH="0" baseline="0" noProof="0" dirty="0" err="1">
                <a:ln>
                  <a:noFill/>
                </a:ln>
                <a:solidFill>
                  <a:srgbClr val="444D26"/>
                </a:solidFill>
                <a:effectLst/>
                <a:uLnTx/>
                <a:uFillTx/>
                <a:latin typeface="Corbel" panose="020B0503020204020204" pitchFamily="34" charset="0"/>
                <a:ea typeface="+mn-ea"/>
                <a:cs typeface="+mn-cs"/>
              </a:rPr>
              <a:t>reteperlaparita</a:t>
            </a:r>
            <a:endParaRPr kumimoji="0" lang="it-IT" altLang="it-IT" sz="1800" b="1" i="0" u="none" strike="noStrike" kern="1200" cap="none" spc="0" normalizeH="0" baseline="0" noProof="0" dirty="0">
              <a:ln>
                <a:noFill/>
              </a:ln>
              <a:solidFill>
                <a:srgbClr val="444D26"/>
              </a:solidFill>
              <a:effectLst/>
              <a:uLnTx/>
              <a:uFillTx/>
              <a:latin typeface="Corbel" panose="020B0503020204020204" pitchFamily="34" charset="0"/>
              <a:ea typeface="+mn-ea"/>
              <a:cs typeface="+mn-cs"/>
            </a:endParaRPr>
          </a:p>
        </p:txBody>
      </p:sp>
      <p:sp>
        <p:nvSpPr>
          <p:cNvPr id="10" name="CasellaDiTesto 10">
            <a:extLst>
              <a:ext uri="{FF2B5EF4-FFF2-40B4-BE49-F238E27FC236}">
                <a16:creationId xmlns:a16="http://schemas.microsoft.com/office/drawing/2014/main" xmlns="" id="{2D40D0A3-4E94-40B7-8613-877BB36C506E}"/>
              </a:ext>
            </a:extLst>
          </p:cNvPr>
          <p:cNvSpPr txBox="1">
            <a:spLocks noChangeArrowheads="1"/>
          </p:cNvSpPr>
          <p:nvPr/>
        </p:nvSpPr>
        <p:spPr bwMode="auto">
          <a:xfrm>
            <a:off x="8612725" y="4972198"/>
            <a:ext cx="37369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it-IT" sz="1800" b="1" i="0" u="none" strike="noStrike" kern="1200" cap="none" spc="0" normalizeH="0" baseline="0" noProof="0" dirty="0" err="1">
                <a:ln>
                  <a:noFill/>
                </a:ln>
                <a:solidFill>
                  <a:srgbClr val="444D26"/>
                </a:solidFill>
                <a:effectLst/>
                <a:uLnTx/>
                <a:uFillTx/>
                <a:latin typeface="Corbel" panose="020B0503020204020204" pitchFamily="34" charset="0"/>
                <a:ea typeface="+mn-ea"/>
                <a:cs typeface="+mn-cs"/>
              </a:rPr>
              <a:t>@reteperlaparita</a:t>
            </a:r>
            <a:endParaRPr kumimoji="0" lang="it-IT" altLang="it-IT" sz="1800" b="1" i="0" u="none" strike="noStrike" kern="1200" cap="none" spc="0" normalizeH="0" baseline="0" noProof="0" dirty="0">
              <a:ln>
                <a:noFill/>
              </a:ln>
              <a:solidFill>
                <a:srgbClr val="444D26"/>
              </a:solidFill>
              <a:effectLst/>
              <a:uLnTx/>
              <a:uFillTx/>
              <a:latin typeface="Corbel" panose="020B0503020204020204" pitchFamily="34" charset="0"/>
              <a:ea typeface="+mn-ea"/>
              <a:cs typeface="+mn-cs"/>
            </a:endParaRPr>
          </a:p>
        </p:txBody>
      </p:sp>
      <p:pic>
        <p:nvPicPr>
          <p:cNvPr id="11" name="Immagine 11">
            <a:extLst>
              <a:ext uri="{FF2B5EF4-FFF2-40B4-BE49-F238E27FC236}">
                <a16:creationId xmlns:a16="http://schemas.microsoft.com/office/drawing/2014/main" xmlns="" id="{1D8B686F-97BC-4C04-BB01-3C91DC958AD1}"/>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805281" y="4596376"/>
            <a:ext cx="807444" cy="668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Segnaposto numero diapositiva 1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 name="CasellaDiTesto 9">
            <a:extLst>
              <a:ext uri="{FF2B5EF4-FFF2-40B4-BE49-F238E27FC236}">
                <a16:creationId xmlns:a16="http://schemas.microsoft.com/office/drawing/2014/main" xmlns="" id="{0E3F45EB-6678-48DC-B041-4CFDA5FFE02F}"/>
              </a:ext>
            </a:extLst>
          </p:cNvPr>
          <p:cNvSpPr txBox="1">
            <a:spLocks noChangeArrowheads="1"/>
          </p:cNvSpPr>
          <p:nvPr/>
        </p:nvSpPr>
        <p:spPr bwMode="auto">
          <a:xfrm>
            <a:off x="5106553" y="4948559"/>
            <a:ext cx="37369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it-IT" sz="1800" b="1" i="0" u="none" strike="noStrike" kern="1200" cap="none" spc="0" normalizeH="0" baseline="0" noProof="0" dirty="0" err="1">
                <a:ln>
                  <a:noFill/>
                </a:ln>
                <a:solidFill>
                  <a:srgbClr val="444D26"/>
                </a:solidFill>
                <a:effectLst/>
                <a:uLnTx/>
                <a:uFillTx/>
                <a:latin typeface="Corbel" panose="020B0503020204020204" pitchFamily="34" charset="0"/>
                <a:ea typeface="+mn-ea"/>
                <a:cs typeface="+mn-cs"/>
              </a:rPr>
              <a:t>reteperlaparita</a:t>
            </a:r>
            <a:endParaRPr kumimoji="0" lang="it-IT" altLang="it-IT" sz="1800" b="1" i="0" u="none" strike="noStrike" kern="1200" cap="none" spc="0" normalizeH="0" baseline="0" noProof="0" dirty="0">
              <a:ln>
                <a:noFill/>
              </a:ln>
              <a:solidFill>
                <a:srgbClr val="444D26"/>
              </a:solidFill>
              <a:effectLst/>
              <a:uLnTx/>
              <a:uFillTx/>
              <a:latin typeface="Corbel" panose="020B0503020204020204" pitchFamily="34" charset="0"/>
              <a:ea typeface="+mn-ea"/>
              <a:cs typeface="+mn-cs"/>
            </a:endParaRPr>
          </a:p>
        </p:txBody>
      </p:sp>
      <p:sp>
        <p:nvSpPr>
          <p:cNvPr id="4" name="Rettangolo 3">
            <a:extLst>
              <a:ext uri="{FF2B5EF4-FFF2-40B4-BE49-F238E27FC236}">
                <a16:creationId xmlns:a16="http://schemas.microsoft.com/office/drawing/2014/main" xmlns="" id="{D6B449E2-BE55-436C-928B-CE029A7BAFFA}"/>
              </a:ext>
            </a:extLst>
          </p:cNvPr>
          <p:cNvSpPr/>
          <p:nvPr/>
        </p:nvSpPr>
        <p:spPr>
          <a:xfrm>
            <a:off x="159148" y="2088727"/>
            <a:ext cx="7924679" cy="923330"/>
          </a:xfrm>
          <a:prstGeom prst="rect">
            <a:avLst/>
          </a:prstGeom>
        </p:spPr>
        <p:txBody>
          <a:bodyPr wrap="square">
            <a:spAutoFit/>
          </a:bodyPr>
          <a:lstStyle/>
          <a:p>
            <a:pPr algn="just"/>
            <a:r>
              <a:rPr lang="en-US" i="1" dirty="0"/>
              <a:t>And that's not all. In autumn we will </a:t>
            </a:r>
            <a:r>
              <a:rPr lang="en-US" i="1" dirty="0" err="1"/>
              <a:t>organise</a:t>
            </a:r>
            <a:r>
              <a:rPr lang="en-US" i="1" dirty="0"/>
              <a:t> a seminar about it together with all participants of the working group for the </a:t>
            </a:r>
            <a:r>
              <a:rPr lang="en-US" i="1" dirty="0" err="1"/>
              <a:t>AsvIS’s</a:t>
            </a:r>
            <a:r>
              <a:rPr lang="en-US" i="1" dirty="0"/>
              <a:t> goal5</a:t>
            </a:r>
          </a:p>
          <a:p>
            <a:pPr algn="just"/>
            <a:r>
              <a:rPr lang="en-US" i="1" dirty="0"/>
              <a:t>Follow us on: </a:t>
            </a:r>
            <a:endParaRPr lang="it-IT" i="1" dirty="0"/>
          </a:p>
        </p:txBody>
      </p:sp>
    </p:spTree>
    <p:extLst>
      <p:ext uri="{BB962C8B-B14F-4D97-AF65-F5344CB8AC3E}">
        <p14:creationId xmlns:p14="http://schemas.microsoft.com/office/powerpoint/2010/main" xmlns="" val="3771802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xmlns="" id="{801C9795-D9AD-4629-8B97-4952FE4744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154017" y="769493"/>
            <a:ext cx="4483448" cy="1874316"/>
          </a:xfrm>
          <a:prstGeom prst="rect">
            <a:avLst/>
          </a:prstGeom>
        </p:spPr>
      </p:pic>
      <p:sp>
        <p:nvSpPr>
          <p:cNvPr id="12" name="CasellaDiTesto 11" descr="grazie &#10;">
            <a:extLst>
              <a:ext uri="{FF2B5EF4-FFF2-40B4-BE49-F238E27FC236}">
                <a16:creationId xmlns:a16="http://schemas.microsoft.com/office/drawing/2014/main" xmlns="" id="{961B9BAB-B5CD-4A87-B62E-57C1090AE1F0}"/>
              </a:ext>
              <a:ext uri="{C183D7F6-B498-43B3-948B-1728B52AA6E4}">
                <adec:decorative xmlns:adec="http://schemas.microsoft.com/office/drawing/2017/decorative" xmlns="" val="0"/>
              </a:ext>
            </a:extLst>
          </p:cNvPr>
          <p:cNvSpPr txBox="1"/>
          <p:nvPr/>
        </p:nvSpPr>
        <p:spPr>
          <a:xfrm>
            <a:off x="1939151" y="3429000"/>
            <a:ext cx="7655302" cy="2550192"/>
          </a:xfrm>
          <a:prstGeom prst="rect">
            <a:avLst/>
          </a:prstGeom>
          <a:noFill/>
        </p:spPr>
        <p:txBody>
          <a:bodyPr>
            <a:prstTxWarp prst="textDoubleWave1">
              <a:avLst>
                <a:gd name="adj1" fmla="val 6264"/>
                <a:gd name="adj2" fmla="val -2764"/>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500" b="1" i="0" u="none" strike="noStrike" kern="1200" cap="none" spc="0" normalizeH="0" baseline="0" noProof="0" dirty="0">
                <a:ln w="12700">
                  <a:solidFill>
                    <a:srgbClr val="A5B592"/>
                  </a:solidFill>
                  <a:prstDash val="solid"/>
                </a:ln>
                <a:pattFill prst="pct50">
                  <a:fgClr>
                    <a:srgbClr val="A5B592"/>
                  </a:fgClr>
                  <a:bgClr>
                    <a:srgbClr val="A5B592">
                      <a:lumMod val="20000"/>
                      <a:lumOff val="80000"/>
                    </a:srgbClr>
                  </a:bgClr>
                </a:pattFill>
                <a:effectLst>
                  <a:outerShdw dist="38100" dir="2640000" algn="bl" rotWithShape="0">
                    <a:srgbClr val="A5B592"/>
                  </a:outerShdw>
                </a:effectLst>
                <a:uLnTx/>
                <a:uFillTx/>
                <a:latin typeface="Baskerville Old Face" panose="02020602080505020303" pitchFamily="18" charset="0"/>
                <a:ea typeface="+mn-ea"/>
                <a:cs typeface="Aharoni" panose="02010803020104030203" pitchFamily="2" charset="-79"/>
              </a:rPr>
              <a:t>GRAZIE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4800" b="1" i="0" u="none" strike="noStrike" kern="1200" cap="none" spc="0" normalizeH="0" baseline="0" noProof="0" dirty="0" err="1">
                <a:ln w="12700">
                  <a:solidFill>
                    <a:srgbClr val="A5B592"/>
                  </a:solidFill>
                  <a:prstDash val="solid"/>
                </a:ln>
                <a:pattFill prst="pct50">
                  <a:fgClr>
                    <a:srgbClr val="A5B592"/>
                  </a:fgClr>
                  <a:bgClr>
                    <a:srgbClr val="A5B592">
                      <a:lumMod val="20000"/>
                      <a:lumOff val="80000"/>
                    </a:srgbClr>
                  </a:bgClr>
                </a:pattFill>
                <a:effectLst>
                  <a:outerShdw dist="38100" dir="2640000" algn="bl" rotWithShape="0">
                    <a:srgbClr val="A5B592"/>
                  </a:outerShdw>
                </a:effectLst>
                <a:uLnTx/>
                <a:uFillTx/>
                <a:latin typeface="Baskerville Old Face" panose="02020602080505020303" pitchFamily="18" charset="0"/>
                <a:ea typeface="+mn-ea"/>
                <a:cs typeface="Aharoni" panose="02010803020104030203" pitchFamily="2" charset="-79"/>
              </a:rPr>
              <a:t>Thank</a:t>
            </a:r>
            <a:r>
              <a:rPr kumimoji="0" lang="it-IT" sz="4800" b="1" i="0" u="none" strike="noStrike" kern="1200" cap="none" spc="0" normalizeH="0" baseline="0" noProof="0" dirty="0">
                <a:ln w="12700">
                  <a:solidFill>
                    <a:srgbClr val="A5B592"/>
                  </a:solidFill>
                  <a:prstDash val="solid"/>
                </a:ln>
                <a:pattFill prst="pct50">
                  <a:fgClr>
                    <a:srgbClr val="A5B592"/>
                  </a:fgClr>
                  <a:bgClr>
                    <a:srgbClr val="A5B592">
                      <a:lumMod val="20000"/>
                      <a:lumOff val="80000"/>
                    </a:srgbClr>
                  </a:bgClr>
                </a:pattFill>
                <a:effectLst>
                  <a:outerShdw dist="38100" dir="2640000" algn="bl" rotWithShape="0">
                    <a:srgbClr val="A5B592"/>
                  </a:outerShdw>
                </a:effectLst>
                <a:uLnTx/>
                <a:uFillTx/>
                <a:latin typeface="Baskerville Old Face" panose="02020602080505020303" pitchFamily="18" charset="0"/>
                <a:ea typeface="+mn-ea"/>
                <a:cs typeface="Aharoni" panose="02010803020104030203" pitchFamily="2" charset="-79"/>
              </a:rPr>
              <a:t> </a:t>
            </a:r>
            <a:r>
              <a:rPr kumimoji="0" lang="it-IT" sz="4800" b="1" i="0" u="none" strike="noStrike" kern="1200" cap="none" spc="0" normalizeH="0" baseline="0" noProof="0" dirty="0" err="1">
                <a:ln w="12700">
                  <a:solidFill>
                    <a:srgbClr val="A5B592"/>
                  </a:solidFill>
                  <a:prstDash val="solid"/>
                </a:ln>
                <a:pattFill prst="pct50">
                  <a:fgClr>
                    <a:srgbClr val="A5B592"/>
                  </a:fgClr>
                  <a:bgClr>
                    <a:srgbClr val="A5B592">
                      <a:lumMod val="20000"/>
                      <a:lumOff val="80000"/>
                    </a:srgbClr>
                  </a:bgClr>
                </a:pattFill>
                <a:effectLst>
                  <a:outerShdw dist="38100" dir="2640000" algn="bl" rotWithShape="0">
                    <a:srgbClr val="A5B592"/>
                  </a:outerShdw>
                </a:effectLst>
                <a:uLnTx/>
                <a:uFillTx/>
                <a:latin typeface="Baskerville Old Face" panose="02020602080505020303" pitchFamily="18" charset="0"/>
                <a:ea typeface="+mn-ea"/>
                <a:cs typeface="Aharoni" panose="02010803020104030203" pitchFamily="2" charset="-79"/>
              </a:rPr>
              <a:t>you</a:t>
            </a:r>
            <a:endParaRPr kumimoji="0" lang="it-IT" sz="4800" b="1" i="0" u="none" strike="noStrike" kern="1200" cap="none" spc="0" normalizeH="0" baseline="0" noProof="0" dirty="0">
              <a:ln w="12700">
                <a:solidFill>
                  <a:srgbClr val="A5B592"/>
                </a:solidFill>
                <a:prstDash val="solid"/>
              </a:ln>
              <a:pattFill prst="pct50">
                <a:fgClr>
                  <a:srgbClr val="A5B592"/>
                </a:fgClr>
                <a:bgClr>
                  <a:srgbClr val="A5B592">
                    <a:lumMod val="20000"/>
                    <a:lumOff val="80000"/>
                  </a:srgbClr>
                </a:bgClr>
              </a:pattFill>
              <a:effectLst>
                <a:outerShdw dist="38100" dir="2640000" algn="bl" rotWithShape="0">
                  <a:srgbClr val="A5B592"/>
                </a:outerShdw>
              </a:effectLst>
              <a:uLnTx/>
              <a:uFillTx/>
              <a:latin typeface="Baskerville Old Face" panose="02020602080505020303" pitchFamily="18" charset="0"/>
              <a:ea typeface="+mn-ea"/>
              <a:cs typeface="Aharoni" panose="02010803020104030203" pitchFamily="2" charset="-79"/>
            </a:endParaRPr>
          </a:p>
        </p:txBody>
      </p:sp>
    </p:spTree>
    <p:extLst>
      <p:ext uri="{BB962C8B-B14F-4D97-AF65-F5344CB8AC3E}">
        <p14:creationId xmlns:p14="http://schemas.microsoft.com/office/powerpoint/2010/main" xmlns="" val="11911154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arta">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911</TotalTime>
  <Words>1231</Words>
  <Application>Microsoft Office PowerPoint</Application>
  <PresentationFormat>Personalizzato</PresentationFormat>
  <Paragraphs>95</Paragraphs>
  <Slides>15</Slides>
  <Notes>0</Notes>
  <HiddenSlides>0</HiddenSlides>
  <MMClips>0</MMClips>
  <ScaleCrop>false</ScaleCrop>
  <HeadingPairs>
    <vt:vector size="4" baseType="variant">
      <vt:variant>
        <vt:lpstr>Tema</vt:lpstr>
      </vt:variant>
      <vt:variant>
        <vt:i4>1</vt:i4>
      </vt:variant>
      <vt:variant>
        <vt:lpstr>Titoli diapositive</vt:lpstr>
      </vt:variant>
      <vt:variant>
        <vt:i4>15</vt:i4>
      </vt:variant>
    </vt:vector>
  </HeadingPairs>
  <TitlesOfParts>
    <vt:vector size="16" baseType="lpstr">
      <vt:lpstr>Adjacency</vt:lpstr>
      <vt:lpstr>LA MATEMATICA CHE C’È ANCHE QUANDO NON SI VEDE.  Lo sguardo di genere per il superamento della  cultura maschiocentrica.</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MATEMATICA CHE C’È ANCHE QUANDO NON SI VEDE.  Lo sguardo di genere per il superamento della  cultura maschiocentrica.</dc:title>
  <dc:creator>francesco carolei</dc:creator>
  <cp:lastModifiedBy>Rosanna1</cp:lastModifiedBy>
  <cp:revision>31</cp:revision>
  <dcterms:created xsi:type="dcterms:W3CDTF">2018-06-20T17:25:23Z</dcterms:created>
  <dcterms:modified xsi:type="dcterms:W3CDTF">2018-06-21T12:43:42Z</dcterms:modified>
</cp:coreProperties>
</file>